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479" r:id="rId2"/>
    <p:sldId id="259" r:id="rId3"/>
    <p:sldId id="260" r:id="rId4"/>
    <p:sldId id="265" r:id="rId5"/>
    <p:sldId id="370" r:id="rId6"/>
    <p:sldId id="416" r:id="rId7"/>
    <p:sldId id="371" r:id="rId8"/>
    <p:sldId id="372" r:id="rId9"/>
    <p:sldId id="374" r:id="rId10"/>
    <p:sldId id="369" r:id="rId11"/>
    <p:sldId id="373" r:id="rId12"/>
    <p:sldId id="400" r:id="rId13"/>
    <p:sldId id="376" r:id="rId14"/>
    <p:sldId id="377" r:id="rId15"/>
    <p:sldId id="379" r:id="rId16"/>
    <p:sldId id="381" r:id="rId17"/>
    <p:sldId id="383" r:id="rId18"/>
    <p:sldId id="513" r:id="rId19"/>
    <p:sldId id="514" r:id="rId20"/>
    <p:sldId id="257" r:id="rId21"/>
    <p:sldId id="480" r:id="rId22"/>
    <p:sldId id="481" r:id="rId23"/>
    <p:sldId id="482" r:id="rId24"/>
    <p:sldId id="483" r:id="rId25"/>
    <p:sldId id="484" r:id="rId26"/>
    <p:sldId id="485" r:id="rId27"/>
    <p:sldId id="486" r:id="rId28"/>
    <p:sldId id="304" r:id="rId29"/>
    <p:sldId id="487" r:id="rId30"/>
    <p:sldId id="488" r:id="rId31"/>
    <p:sldId id="287" r:id="rId32"/>
    <p:sldId id="286" r:id="rId33"/>
    <p:sldId id="285" r:id="rId34"/>
    <p:sldId id="290" r:id="rId35"/>
    <p:sldId id="363" r:id="rId36"/>
    <p:sldId id="300" r:id="rId37"/>
    <p:sldId id="299" r:id="rId38"/>
    <p:sldId id="512" r:id="rId3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000000"/>
    <a:srgbClr val="FF5050"/>
    <a:srgbClr val="F5F5F5"/>
    <a:srgbClr val="BC8C00"/>
    <a:srgbClr val="FFFF00"/>
    <a:srgbClr val="FFFFFF"/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5874" autoAdjust="0"/>
  </p:normalViewPr>
  <p:slideViewPr>
    <p:cSldViewPr snapToGrid="0">
      <p:cViewPr varScale="1">
        <p:scale>
          <a:sx n="96" d="100"/>
          <a:sy n="96" d="100"/>
        </p:scale>
        <p:origin x="580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080D54-461E-47FF-9F23-74DB8B81554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D9867E-7013-4E00-8D6E-63C365F30D1D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 err="1"/>
            <a:t>Enter</a:t>
          </a:r>
          <a:r>
            <a:rPr lang="it-IT" dirty="0"/>
            <a:t> the folder `03-BigData`</a:t>
          </a:r>
          <a:endParaRPr lang="en-US" dirty="0"/>
        </a:p>
      </dgm:t>
    </dgm:pt>
    <dgm:pt modelId="{39EDCCE5-7434-4137-B620-5013E87BAF08}" type="parTrans" cxnId="{B28C9B52-8756-4CAF-B627-0D336AC6E2EE}">
      <dgm:prSet/>
      <dgm:spPr/>
      <dgm:t>
        <a:bodyPr/>
        <a:lstStyle/>
        <a:p>
          <a:endParaRPr lang="en-US"/>
        </a:p>
      </dgm:t>
    </dgm:pt>
    <dgm:pt modelId="{79D1BB81-52E8-43E4-8C8D-C14F8154B45B}" type="sibTrans" cxnId="{B28C9B52-8756-4CAF-B627-0D336AC6E2EE}">
      <dgm:prSet/>
      <dgm:spPr/>
      <dgm:t>
        <a:bodyPr/>
        <a:lstStyle/>
        <a:p>
          <a:endParaRPr lang="en-US"/>
        </a:p>
      </dgm:t>
    </dgm:pt>
    <dgm:pt modelId="{EC299E56-65F1-49E8-8BB9-926E8A336D61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Double click on `run</a:t>
          </a:r>
          <a:r>
            <a:rPr lang="it-IT"/>
            <a:t>.bat`</a:t>
          </a:r>
          <a:endParaRPr lang="en-US" dirty="0"/>
        </a:p>
      </dgm:t>
    </dgm:pt>
    <dgm:pt modelId="{A3D280B3-8E6B-4EF9-BF49-B8AA7E591E2E}" type="parTrans" cxnId="{1F5ECA8D-7A7B-4735-9D8F-DBDB85A090C2}">
      <dgm:prSet/>
      <dgm:spPr/>
      <dgm:t>
        <a:bodyPr/>
        <a:lstStyle/>
        <a:p>
          <a:endParaRPr lang="en-US"/>
        </a:p>
      </dgm:t>
    </dgm:pt>
    <dgm:pt modelId="{94ACDD0C-6472-4A13-BD7F-B56516A99D8E}" type="sibTrans" cxnId="{1F5ECA8D-7A7B-4735-9D8F-DBDB85A090C2}">
      <dgm:prSet/>
      <dgm:spPr/>
      <dgm:t>
        <a:bodyPr/>
        <a:lstStyle/>
        <a:p>
          <a:endParaRPr lang="en-US"/>
        </a:p>
      </dgm:t>
    </dgm:pt>
    <dgm:pt modelId="{E24FEA54-9DD2-4DFF-8D08-E9690922B0AC}">
      <dgm:prSet/>
      <dgm:spPr/>
      <dgm:t>
        <a:bodyPr/>
        <a:lstStyle/>
        <a:p>
          <a:pPr>
            <a:lnSpc>
              <a:spcPct val="100000"/>
            </a:lnSpc>
          </a:pPr>
          <a:r>
            <a:rPr lang="it-IT"/>
            <a:t>Open the browser</a:t>
          </a:r>
          <a:endParaRPr lang="en-US"/>
        </a:p>
      </dgm:t>
    </dgm:pt>
    <dgm:pt modelId="{A70BBCD7-F648-4D1A-B529-06EECE5139D1}" type="parTrans" cxnId="{8D6A9359-00F3-494C-9354-9D1E586E9A68}">
      <dgm:prSet/>
      <dgm:spPr/>
      <dgm:t>
        <a:bodyPr/>
        <a:lstStyle/>
        <a:p>
          <a:endParaRPr lang="en-US"/>
        </a:p>
      </dgm:t>
    </dgm:pt>
    <dgm:pt modelId="{8B401ED7-476B-4977-AC83-7D8108466F4B}" type="sibTrans" cxnId="{8D6A9359-00F3-494C-9354-9D1E586E9A68}">
      <dgm:prSet/>
      <dgm:spPr/>
      <dgm:t>
        <a:bodyPr/>
        <a:lstStyle/>
        <a:p>
          <a:endParaRPr lang="en-US"/>
        </a:p>
      </dgm:t>
    </dgm:pt>
    <dgm:pt modelId="{A9FDABCD-6E18-42D6-928B-589B1DE32ADE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Copy and paste the link 127.0.0.1:8080</a:t>
          </a:r>
          <a:endParaRPr lang="en-US" dirty="0"/>
        </a:p>
      </dgm:t>
    </dgm:pt>
    <dgm:pt modelId="{79E9F6CE-DEF7-4DDC-9FA5-413BD78087AA}" type="parTrans" cxnId="{6F7E7621-BA85-4366-9905-C5AA89E14EF1}">
      <dgm:prSet/>
      <dgm:spPr/>
      <dgm:t>
        <a:bodyPr/>
        <a:lstStyle/>
        <a:p>
          <a:endParaRPr lang="en-US"/>
        </a:p>
      </dgm:t>
    </dgm:pt>
    <dgm:pt modelId="{915173EC-90D5-42FE-AA98-17D094B3931D}" type="sibTrans" cxnId="{6F7E7621-BA85-4366-9905-C5AA89E14EF1}">
      <dgm:prSet/>
      <dgm:spPr/>
      <dgm:t>
        <a:bodyPr/>
        <a:lstStyle/>
        <a:p>
          <a:endParaRPr lang="en-US"/>
        </a:p>
      </dgm:t>
    </dgm:pt>
    <dgm:pt modelId="{17FD767B-8850-4DC5-838B-B9810308666D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 err="1"/>
            <a:t>Enter</a:t>
          </a:r>
          <a:r>
            <a:rPr lang="it-IT" dirty="0"/>
            <a:t> the notebook `04-BigData`</a:t>
          </a:r>
          <a:endParaRPr lang="en-US" dirty="0"/>
        </a:p>
      </dgm:t>
    </dgm:pt>
    <dgm:pt modelId="{8A21885B-E326-4223-BF59-A6BC29BD324F}" type="parTrans" cxnId="{80EBFDAE-31AD-4D65-96A7-CBCC84157EAA}">
      <dgm:prSet/>
      <dgm:spPr/>
      <dgm:t>
        <a:bodyPr/>
        <a:lstStyle/>
        <a:p>
          <a:endParaRPr lang="en-US"/>
        </a:p>
      </dgm:t>
    </dgm:pt>
    <dgm:pt modelId="{1EC73261-59D8-4BC1-A77F-440060C4CE5E}" type="sibTrans" cxnId="{80EBFDAE-31AD-4D65-96A7-CBCC84157EAA}">
      <dgm:prSet/>
      <dgm:spPr/>
      <dgm:t>
        <a:bodyPr/>
        <a:lstStyle/>
        <a:p>
          <a:endParaRPr lang="en-US"/>
        </a:p>
      </dgm:t>
    </dgm:pt>
    <dgm:pt modelId="{89ABC053-9CDA-4711-BD71-AFA62AE0C2EB}" type="pres">
      <dgm:prSet presAssocID="{43080D54-461E-47FF-9F23-74DB8B81554A}" presName="root" presStyleCnt="0">
        <dgm:presLayoutVars>
          <dgm:dir/>
          <dgm:resizeHandles val="exact"/>
        </dgm:presLayoutVars>
      </dgm:prSet>
      <dgm:spPr/>
    </dgm:pt>
    <dgm:pt modelId="{96510564-50C6-4F4E-8213-E7F9B1B425C5}" type="pres">
      <dgm:prSet presAssocID="{26D9867E-7013-4E00-8D6E-63C365F30D1D}" presName="compNode" presStyleCnt="0"/>
      <dgm:spPr/>
    </dgm:pt>
    <dgm:pt modelId="{44C9460D-9063-42D1-AA2D-012F76E07E66}" type="pres">
      <dgm:prSet presAssocID="{26D9867E-7013-4E00-8D6E-63C365F30D1D}" presName="bgRect" presStyleLbl="bgShp" presStyleIdx="0" presStyleCnt="5"/>
      <dgm:spPr/>
    </dgm:pt>
    <dgm:pt modelId="{912A3099-9834-4DD7-84CF-3E7C7A1F07D4}" type="pres">
      <dgm:prSet presAssocID="{26D9867E-7013-4E00-8D6E-63C365F30D1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E8CEEBB6-06C6-4B65-95FF-CCC7FCA8C429}" type="pres">
      <dgm:prSet presAssocID="{26D9867E-7013-4E00-8D6E-63C365F30D1D}" presName="spaceRect" presStyleCnt="0"/>
      <dgm:spPr/>
    </dgm:pt>
    <dgm:pt modelId="{C75A69CF-E42C-41E4-8F01-21BF1E178692}" type="pres">
      <dgm:prSet presAssocID="{26D9867E-7013-4E00-8D6E-63C365F30D1D}" presName="parTx" presStyleLbl="revTx" presStyleIdx="0" presStyleCnt="5">
        <dgm:presLayoutVars>
          <dgm:chMax val="0"/>
          <dgm:chPref val="0"/>
        </dgm:presLayoutVars>
      </dgm:prSet>
      <dgm:spPr/>
    </dgm:pt>
    <dgm:pt modelId="{A2E7C86D-1140-448D-B671-B1EAD4966FE0}" type="pres">
      <dgm:prSet presAssocID="{79D1BB81-52E8-43E4-8C8D-C14F8154B45B}" presName="sibTrans" presStyleCnt="0"/>
      <dgm:spPr/>
    </dgm:pt>
    <dgm:pt modelId="{05315AC8-2F82-4A37-9E4E-9DFAD373EFE9}" type="pres">
      <dgm:prSet presAssocID="{EC299E56-65F1-49E8-8BB9-926E8A336D61}" presName="compNode" presStyleCnt="0"/>
      <dgm:spPr/>
    </dgm:pt>
    <dgm:pt modelId="{3DAAC73D-FC94-40D0-87A0-57CE82F0F6E1}" type="pres">
      <dgm:prSet presAssocID="{EC299E56-65F1-49E8-8BB9-926E8A336D61}" presName="bgRect" presStyleLbl="bgShp" presStyleIdx="1" presStyleCnt="5"/>
      <dgm:spPr/>
    </dgm:pt>
    <dgm:pt modelId="{35BDFF6F-5779-4CE5-9681-F78380A8B720}" type="pres">
      <dgm:prSet presAssocID="{EC299E56-65F1-49E8-8BB9-926E8A336D61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rection"/>
        </a:ext>
      </dgm:extLst>
    </dgm:pt>
    <dgm:pt modelId="{D280DD91-6F89-4A64-B51D-F067E5E239DA}" type="pres">
      <dgm:prSet presAssocID="{EC299E56-65F1-49E8-8BB9-926E8A336D61}" presName="spaceRect" presStyleCnt="0"/>
      <dgm:spPr/>
    </dgm:pt>
    <dgm:pt modelId="{59D15CBD-3C72-496E-A736-1D7D4E1AAB56}" type="pres">
      <dgm:prSet presAssocID="{EC299E56-65F1-49E8-8BB9-926E8A336D61}" presName="parTx" presStyleLbl="revTx" presStyleIdx="1" presStyleCnt="5">
        <dgm:presLayoutVars>
          <dgm:chMax val="0"/>
          <dgm:chPref val="0"/>
        </dgm:presLayoutVars>
      </dgm:prSet>
      <dgm:spPr/>
    </dgm:pt>
    <dgm:pt modelId="{C3AE779F-A721-4AA5-8C12-A6157C76ACAB}" type="pres">
      <dgm:prSet presAssocID="{94ACDD0C-6472-4A13-BD7F-B56516A99D8E}" presName="sibTrans" presStyleCnt="0"/>
      <dgm:spPr/>
    </dgm:pt>
    <dgm:pt modelId="{3767F8DC-1F9F-4EFB-A2C5-FE015F3F074A}" type="pres">
      <dgm:prSet presAssocID="{E24FEA54-9DD2-4DFF-8D08-E9690922B0AC}" presName="compNode" presStyleCnt="0"/>
      <dgm:spPr/>
    </dgm:pt>
    <dgm:pt modelId="{C458BD67-BD9B-4B75-B2C9-A64481E261B9}" type="pres">
      <dgm:prSet presAssocID="{E24FEA54-9DD2-4DFF-8D08-E9690922B0AC}" presName="bgRect" presStyleLbl="bgShp" presStyleIdx="2" presStyleCnt="5"/>
      <dgm:spPr/>
    </dgm:pt>
    <dgm:pt modelId="{6D01FA83-B0A1-4A6B-BDA2-A67450453F79}" type="pres">
      <dgm:prSet presAssocID="{E24FEA54-9DD2-4DFF-8D08-E9690922B0A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owser Window"/>
        </a:ext>
      </dgm:extLst>
    </dgm:pt>
    <dgm:pt modelId="{743B9422-5CC2-4866-A6C4-E5D459CA0EC4}" type="pres">
      <dgm:prSet presAssocID="{E24FEA54-9DD2-4DFF-8D08-E9690922B0AC}" presName="spaceRect" presStyleCnt="0"/>
      <dgm:spPr/>
    </dgm:pt>
    <dgm:pt modelId="{61F75FB0-16F6-40FF-9661-5436EF9CAD59}" type="pres">
      <dgm:prSet presAssocID="{E24FEA54-9DD2-4DFF-8D08-E9690922B0AC}" presName="parTx" presStyleLbl="revTx" presStyleIdx="2" presStyleCnt="5">
        <dgm:presLayoutVars>
          <dgm:chMax val="0"/>
          <dgm:chPref val="0"/>
        </dgm:presLayoutVars>
      </dgm:prSet>
      <dgm:spPr/>
    </dgm:pt>
    <dgm:pt modelId="{753E5E70-7D20-40F0-8078-AE06389BB4C3}" type="pres">
      <dgm:prSet presAssocID="{8B401ED7-476B-4977-AC83-7D8108466F4B}" presName="sibTrans" presStyleCnt="0"/>
      <dgm:spPr/>
    </dgm:pt>
    <dgm:pt modelId="{95F03DA0-7D14-410F-BD6A-32193ADA4876}" type="pres">
      <dgm:prSet presAssocID="{A9FDABCD-6E18-42D6-928B-589B1DE32ADE}" presName="compNode" presStyleCnt="0"/>
      <dgm:spPr/>
    </dgm:pt>
    <dgm:pt modelId="{702CD84A-206C-4DE3-825A-6B193FAC2FD1}" type="pres">
      <dgm:prSet presAssocID="{A9FDABCD-6E18-42D6-928B-589B1DE32ADE}" presName="bgRect" presStyleLbl="bgShp" presStyleIdx="3" presStyleCnt="5"/>
      <dgm:spPr/>
    </dgm:pt>
    <dgm:pt modelId="{1987DC9C-767C-435B-90C8-94945489F631}" type="pres">
      <dgm:prSet presAssocID="{A9FDABCD-6E18-42D6-928B-589B1DE32ADE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8134407C-CE46-4821-B67B-46557399FE1B}" type="pres">
      <dgm:prSet presAssocID="{A9FDABCD-6E18-42D6-928B-589B1DE32ADE}" presName="spaceRect" presStyleCnt="0"/>
      <dgm:spPr/>
    </dgm:pt>
    <dgm:pt modelId="{DE5B0EB3-54A1-4CE2-8B0B-B76C3CB1C10B}" type="pres">
      <dgm:prSet presAssocID="{A9FDABCD-6E18-42D6-928B-589B1DE32ADE}" presName="parTx" presStyleLbl="revTx" presStyleIdx="3" presStyleCnt="5">
        <dgm:presLayoutVars>
          <dgm:chMax val="0"/>
          <dgm:chPref val="0"/>
        </dgm:presLayoutVars>
      </dgm:prSet>
      <dgm:spPr/>
    </dgm:pt>
    <dgm:pt modelId="{6C1E54F8-2CA7-43B1-B41C-5BC164874DCD}" type="pres">
      <dgm:prSet presAssocID="{915173EC-90D5-42FE-AA98-17D094B3931D}" presName="sibTrans" presStyleCnt="0"/>
      <dgm:spPr/>
    </dgm:pt>
    <dgm:pt modelId="{026673A8-96C7-4153-8D53-0A2D2B7676AD}" type="pres">
      <dgm:prSet presAssocID="{17FD767B-8850-4DC5-838B-B9810308666D}" presName="compNode" presStyleCnt="0"/>
      <dgm:spPr/>
    </dgm:pt>
    <dgm:pt modelId="{F29911C8-8EE1-4D05-A76D-5562C7675D34}" type="pres">
      <dgm:prSet presAssocID="{17FD767B-8850-4DC5-838B-B9810308666D}" presName="bgRect" presStyleLbl="bgShp" presStyleIdx="4" presStyleCnt="5"/>
      <dgm:spPr/>
    </dgm:pt>
    <dgm:pt modelId="{BFF34BF5-75F7-48DF-BD47-00DCEBBE3548}" type="pres">
      <dgm:prSet presAssocID="{17FD767B-8850-4DC5-838B-B9810308666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sed Book"/>
        </a:ext>
      </dgm:extLst>
    </dgm:pt>
    <dgm:pt modelId="{B5FF5596-1E0D-4B76-8F3F-8EAD99B09F58}" type="pres">
      <dgm:prSet presAssocID="{17FD767B-8850-4DC5-838B-B9810308666D}" presName="spaceRect" presStyleCnt="0"/>
      <dgm:spPr/>
    </dgm:pt>
    <dgm:pt modelId="{661B8371-F462-499B-A18D-E624F207C581}" type="pres">
      <dgm:prSet presAssocID="{17FD767B-8850-4DC5-838B-B9810308666D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565C5C01-792F-4A60-88E0-374ABE00998B}" type="presOf" srcId="{26D9867E-7013-4E00-8D6E-63C365F30D1D}" destId="{C75A69CF-E42C-41E4-8F01-21BF1E178692}" srcOrd="0" destOrd="0" presId="urn:microsoft.com/office/officeart/2018/2/layout/IconVerticalSolidList"/>
    <dgm:cxn modelId="{E369551A-0CAA-43A2-9977-43936AB8D857}" type="presOf" srcId="{17FD767B-8850-4DC5-838B-B9810308666D}" destId="{661B8371-F462-499B-A18D-E624F207C581}" srcOrd="0" destOrd="0" presId="urn:microsoft.com/office/officeart/2018/2/layout/IconVerticalSolidList"/>
    <dgm:cxn modelId="{6F7E7621-BA85-4366-9905-C5AA89E14EF1}" srcId="{43080D54-461E-47FF-9F23-74DB8B81554A}" destId="{A9FDABCD-6E18-42D6-928B-589B1DE32ADE}" srcOrd="3" destOrd="0" parTransId="{79E9F6CE-DEF7-4DDC-9FA5-413BD78087AA}" sibTransId="{915173EC-90D5-42FE-AA98-17D094B3931D}"/>
    <dgm:cxn modelId="{70821C38-487B-4E5B-8C7D-B5C8F855685D}" type="presOf" srcId="{EC299E56-65F1-49E8-8BB9-926E8A336D61}" destId="{59D15CBD-3C72-496E-A736-1D7D4E1AAB56}" srcOrd="0" destOrd="0" presId="urn:microsoft.com/office/officeart/2018/2/layout/IconVerticalSolidList"/>
    <dgm:cxn modelId="{B28C9B52-8756-4CAF-B627-0D336AC6E2EE}" srcId="{43080D54-461E-47FF-9F23-74DB8B81554A}" destId="{26D9867E-7013-4E00-8D6E-63C365F30D1D}" srcOrd="0" destOrd="0" parTransId="{39EDCCE5-7434-4137-B620-5013E87BAF08}" sibTransId="{79D1BB81-52E8-43E4-8C8D-C14F8154B45B}"/>
    <dgm:cxn modelId="{A2BC4675-E065-491D-B58E-258652CB1BD3}" type="presOf" srcId="{43080D54-461E-47FF-9F23-74DB8B81554A}" destId="{89ABC053-9CDA-4711-BD71-AFA62AE0C2EB}" srcOrd="0" destOrd="0" presId="urn:microsoft.com/office/officeart/2018/2/layout/IconVerticalSolidList"/>
    <dgm:cxn modelId="{8D6A9359-00F3-494C-9354-9D1E586E9A68}" srcId="{43080D54-461E-47FF-9F23-74DB8B81554A}" destId="{E24FEA54-9DD2-4DFF-8D08-E9690922B0AC}" srcOrd="2" destOrd="0" parTransId="{A70BBCD7-F648-4D1A-B529-06EECE5139D1}" sibTransId="{8B401ED7-476B-4977-AC83-7D8108466F4B}"/>
    <dgm:cxn modelId="{1F5ECA8D-7A7B-4735-9D8F-DBDB85A090C2}" srcId="{43080D54-461E-47FF-9F23-74DB8B81554A}" destId="{EC299E56-65F1-49E8-8BB9-926E8A336D61}" srcOrd="1" destOrd="0" parTransId="{A3D280B3-8E6B-4EF9-BF49-B8AA7E591E2E}" sibTransId="{94ACDD0C-6472-4A13-BD7F-B56516A99D8E}"/>
    <dgm:cxn modelId="{E203F99D-55EF-497B-B4DE-FA32FF3DD410}" type="presOf" srcId="{E24FEA54-9DD2-4DFF-8D08-E9690922B0AC}" destId="{61F75FB0-16F6-40FF-9661-5436EF9CAD59}" srcOrd="0" destOrd="0" presId="urn:microsoft.com/office/officeart/2018/2/layout/IconVerticalSolidList"/>
    <dgm:cxn modelId="{80EBFDAE-31AD-4D65-96A7-CBCC84157EAA}" srcId="{43080D54-461E-47FF-9F23-74DB8B81554A}" destId="{17FD767B-8850-4DC5-838B-B9810308666D}" srcOrd="4" destOrd="0" parTransId="{8A21885B-E326-4223-BF59-A6BC29BD324F}" sibTransId="{1EC73261-59D8-4BC1-A77F-440060C4CE5E}"/>
    <dgm:cxn modelId="{1D039EFB-AA8E-43DD-ACBD-42F0CDD6EB86}" type="presOf" srcId="{A9FDABCD-6E18-42D6-928B-589B1DE32ADE}" destId="{DE5B0EB3-54A1-4CE2-8B0B-B76C3CB1C10B}" srcOrd="0" destOrd="0" presId="urn:microsoft.com/office/officeart/2018/2/layout/IconVerticalSolidList"/>
    <dgm:cxn modelId="{F2CE7154-E431-45AF-A673-A2DED915FFE9}" type="presParOf" srcId="{89ABC053-9CDA-4711-BD71-AFA62AE0C2EB}" destId="{96510564-50C6-4F4E-8213-E7F9B1B425C5}" srcOrd="0" destOrd="0" presId="urn:microsoft.com/office/officeart/2018/2/layout/IconVerticalSolidList"/>
    <dgm:cxn modelId="{D5566633-DEBC-48EE-95A0-692B8FED7B0D}" type="presParOf" srcId="{96510564-50C6-4F4E-8213-E7F9B1B425C5}" destId="{44C9460D-9063-42D1-AA2D-012F76E07E66}" srcOrd="0" destOrd="0" presId="urn:microsoft.com/office/officeart/2018/2/layout/IconVerticalSolidList"/>
    <dgm:cxn modelId="{F2AC6556-FA49-4C6D-BF64-C3D258F1F95B}" type="presParOf" srcId="{96510564-50C6-4F4E-8213-E7F9B1B425C5}" destId="{912A3099-9834-4DD7-84CF-3E7C7A1F07D4}" srcOrd="1" destOrd="0" presId="urn:microsoft.com/office/officeart/2018/2/layout/IconVerticalSolidList"/>
    <dgm:cxn modelId="{B9D7452D-B0C9-460F-BF4B-55F023623298}" type="presParOf" srcId="{96510564-50C6-4F4E-8213-E7F9B1B425C5}" destId="{E8CEEBB6-06C6-4B65-95FF-CCC7FCA8C429}" srcOrd="2" destOrd="0" presId="urn:microsoft.com/office/officeart/2018/2/layout/IconVerticalSolidList"/>
    <dgm:cxn modelId="{434936F4-6AFB-44A8-A432-50553351B60F}" type="presParOf" srcId="{96510564-50C6-4F4E-8213-E7F9B1B425C5}" destId="{C75A69CF-E42C-41E4-8F01-21BF1E178692}" srcOrd="3" destOrd="0" presId="urn:microsoft.com/office/officeart/2018/2/layout/IconVerticalSolidList"/>
    <dgm:cxn modelId="{769EA0CF-B263-4A64-80A7-1D97D44A5452}" type="presParOf" srcId="{89ABC053-9CDA-4711-BD71-AFA62AE0C2EB}" destId="{A2E7C86D-1140-448D-B671-B1EAD4966FE0}" srcOrd="1" destOrd="0" presId="urn:microsoft.com/office/officeart/2018/2/layout/IconVerticalSolidList"/>
    <dgm:cxn modelId="{6ABC8078-4362-4F55-BC11-A8B22AAEB266}" type="presParOf" srcId="{89ABC053-9CDA-4711-BD71-AFA62AE0C2EB}" destId="{05315AC8-2F82-4A37-9E4E-9DFAD373EFE9}" srcOrd="2" destOrd="0" presId="urn:microsoft.com/office/officeart/2018/2/layout/IconVerticalSolidList"/>
    <dgm:cxn modelId="{DDC48F23-AB5E-4264-92CF-10848A075BCA}" type="presParOf" srcId="{05315AC8-2F82-4A37-9E4E-9DFAD373EFE9}" destId="{3DAAC73D-FC94-40D0-87A0-57CE82F0F6E1}" srcOrd="0" destOrd="0" presId="urn:microsoft.com/office/officeart/2018/2/layout/IconVerticalSolidList"/>
    <dgm:cxn modelId="{91AA3DD0-A4A6-4970-85F5-BFA037935AB3}" type="presParOf" srcId="{05315AC8-2F82-4A37-9E4E-9DFAD373EFE9}" destId="{35BDFF6F-5779-4CE5-9681-F78380A8B720}" srcOrd="1" destOrd="0" presId="urn:microsoft.com/office/officeart/2018/2/layout/IconVerticalSolidList"/>
    <dgm:cxn modelId="{DE662509-0C81-401E-B6A8-48597E7EF571}" type="presParOf" srcId="{05315AC8-2F82-4A37-9E4E-9DFAD373EFE9}" destId="{D280DD91-6F89-4A64-B51D-F067E5E239DA}" srcOrd="2" destOrd="0" presId="urn:microsoft.com/office/officeart/2018/2/layout/IconVerticalSolidList"/>
    <dgm:cxn modelId="{397CE4F7-EE95-4473-80FC-B11DDC2672E2}" type="presParOf" srcId="{05315AC8-2F82-4A37-9E4E-9DFAD373EFE9}" destId="{59D15CBD-3C72-496E-A736-1D7D4E1AAB56}" srcOrd="3" destOrd="0" presId="urn:microsoft.com/office/officeart/2018/2/layout/IconVerticalSolidList"/>
    <dgm:cxn modelId="{F29227D3-F73A-4B7E-825B-FE4A07F33082}" type="presParOf" srcId="{89ABC053-9CDA-4711-BD71-AFA62AE0C2EB}" destId="{C3AE779F-A721-4AA5-8C12-A6157C76ACAB}" srcOrd="3" destOrd="0" presId="urn:microsoft.com/office/officeart/2018/2/layout/IconVerticalSolidList"/>
    <dgm:cxn modelId="{95701E78-612C-4393-8319-B4C5AD4C507F}" type="presParOf" srcId="{89ABC053-9CDA-4711-BD71-AFA62AE0C2EB}" destId="{3767F8DC-1F9F-4EFB-A2C5-FE015F3F074A}" srcOrd="4" destOrd="0" presId="urn:microsoft.com/office/officeart/2018/2/layout/IconVerticalSolidList"/>
    <dgm:cxn modelId="{A0A1D114-5239-417F-A288-99AEB8E137BD}" type="presParOf" srcId="{3767F8DC-1F9F-4EFB-A2C5-FE015F3F074A}" destId="{C458BD67-BD9B-4B75-B2C9-A64481E261B9}" srcOrd="0" destOrd="0" presId="urn:microsoft.com/office/officeart/2018/2/layout/IconVerticalSolidList"/>
    <dgm:cxn modelId="{4E672CA5-35C9-4E52-8925-C3023816C0E1}" type="presParOf" srcId="{3767F8DC-1F9F-4EFB-A2C5-FE015F3F074A}" destId="{6D01FA83-B0A1-4A6B-BDA2-A67450453F79}" srcOrd="1" destOrd="0" presId="urn:microsoft.com/office/officeart/2018/2/layout/IconVerticalSolidList"/>
    <dgm:cxn modelId="{95B4AE0C-303D-4356-BB3E-7973334899F0}" type="presParOf" srcId="{3767F8DC-1F9F-4EFB-A2C5-FE015F3F074A}" destId="{743B9422-5CC2-4866-A6C4-E5D459CA0EC4}" srcOrd="2" destOrd="0" presId="urn:microsoft.com/office/officeart/2018/2/layout/IconVerticalSolidList"/>
    <dgm:cxn modelId="{81F7A077-B5A3-4BC8-A128-770415CBE4D7}" type="presParOf" srcId="{3767F8DC-1F9F-4EFB-A2C5-FE015F3F074A}" destId="{61F75FB0-16F6-40FF-9661-5436EF9CAD59}" srcOrd="3" destOrd="0" presId="urn:microsoft.com/office/officeart/2018/2/layout/IconVerticalSolidList"/>
    <dgm:cxn modelId="{16775C30-7F3D-4EE9-9403-A437DEBDFA27}" type="presParOf" srcId="{89ABC053-9CDA-4711-BD71-AFA62AE0C2EB}" destId="{753E5E70-7D20-40F0-8078-AE06389BB4C3}" srcOrd="5" destOrd="0" presId="urn:microsoft.com/office/officeart/2018/2/layout/IconVerticalSolidList"/>
    <dgm:cxn modelId="{6D45D915-D726-40A8-A05F-D6BCCFD88769}" type="presParOf" srcId="{89ABC053-9CDA-4711-BD71-AFA62AE0C2EB}" destId="{95F03DA0-7D14-410F-BD6A-32193ADA4876}" srcOrd="6" destOrd="0" presId="urn:microsoft.com/office/officeart/2018/2/layout/IconVerticalSolidList"/>
    <dgm:cxn modelId="{4A33D1D2-933B-4FBD-9B3D-0B2C8B9BA7B9}" type="presParOf" srcId="{95F03DA0-7D14-410F-BD6A-32193ADA4876}" destId="{702CD84A-206C-4DE3-825A-6B193FAC2FD1}" srcOrd="0" destOrd="0" presId="urn:microsoft.com/office/officeart/2018/2/layout/IconVerticalSolidList"/>
    <dgm:cxn modelId="{F861D952-5F11-4E08-BB59-789BD0E96D5F}" type="presParOf" srcId="{95F03DA0-7D14-410F-BD6A-32193ADA4876}" destId="{1987DC9C-767C-435B-90C8-94945489F631}" srcOrd="1" destOrd="0" presId="urn:microsoft.com/office/officeart/2018/2/layout/IconVerticalSolidList"/>
    <dgm:cxn modelId="{177F87F6-D283-447B-A101-72FDFE5ED61F}" type="presParOf" srcId="{95F03DA0-7D14-410F-BD6A-32193ADA4876}" destId="{8134407C-CE46-4821-B67B-46557399FE1B}" srcOrd="2" destOrd="0" presId="urn:microsoft.com/office/officeart/2018/2/layout/IconVerticalSolidList"/>
    <dgm:cxn modelId="{6E13F48E-3A49-4FAB-9BE4-B55D314C69BC}" type="presParOf" srcId="{95F03DA0-7D14-410F-BD6A-32193ADA4876}" destId="{DE5B0EB3-54A1-4CE2-8B0B-B76C3CB1C10B}" srcOrd="3" destOrd="0" presId="urn:microsoft.com/office/officeart/2018/2/layout/IconVerticalSolidList"/>
    <dgm:cxn modelId="{E298FE5C-15B0-43D6-957A-1602AF858674}" type="presParOf" srcId="{89ABC053-9CDA-4711-BD71-AFA62AE0C2EB}" destId="{6C1E54F8-2CA7-43B1-B41C-5BC164874DCD}" srcOrd="7" destOrd="0" presId="urn:microsoft.com/office/officeart/2018/2/layout/IconVerticalSolidList"/>
    <dgm:cxn modelId="{6A1A8377-79B3-425D-ADDB-4DFA94AABE85}" type="presParOf" srcId="{89ABC053-9CDA-4711-BD71-AFA62AE0C2EB}" destId="{026673A8-96C7-4153-8D53-0A2D2B7676AD}" srcOrd="8" destOrd="0" presId="urn:microsoft.com/office/officeart/2018/2/layout/IconVerticalSolidList"/>
    <dgm:cxn modelId="{A8419B70-8F0D-4C13-AC30-1708B53E8B05}" type="presParOf" srcId="{026673A8-96C7-4153-8D53-0A2D2B7676AD}" destId="{F29911C8-8EE1-4D05-A76D-5562C7675D34}" srcOrd="0" destOrd="0" presId="urn:microsoft.com/office/officeart/2018/2/layout/IconVerticalSolidList"/>
    <dgm:cxn modelId="{D7B45FD7-F5D2-4703-8920-EA674A9736DD}" type="presParOf" srcId="{026673A8-96C7-4153-8D53-0A2D2B7676AD}" destId="{BFF34BF5-75F7-48DF-BD47-00DCEBBE3548}" srcOrd="1" destOrd="0" presId="urn:microsoft.com/office/officeart/2018/2/layout/IconVerticalSolidList"/>
    <dgm:cxn modelId="{279C8F0B-E54B-4466-AB3C-77FBC6DA7AC5}" type="presParOf" srcId="{026673A8-96C7-4153-8D53-0A2D2B7676AD}" destId="{B5FF5596-1E0D-4B76-8F3F-8EAD99B09F58}" srcOrd="2" destOrd="0" presId="urn:microsoft.com/office/officeart/2018/2/layout/IconVerticalSolidList"/>
    <dgm:cxn modelId="{5025BBC7-E9E8-4C09-9F13-CF55FEB4ED18}" type="presParOf" srcId="{026673A8-96C7-4153-8D53-0A2D2B7676AD}" destId="{661B8371-F462-499B-A18D-E624F207C58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9460D-9063-42D1-AA2D-012F76E07E66}">
      <dsp:nvSpPr>
        <dsp:cNvPr id="0" name=""/>
        <dsp:cNvSpPr/>
      </dsp:nvSpPr>
      <dsp:spPr>
        <a:xfrm>
          <a:off x="0" y="3399"/>
          <a:ext cx="558635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A3099-9834-4DD7-84CF-3E7C7A1F07D4}">
      <dsp:nvSpPr>
        <dsp:cNvPr id="0" name=""/>
        <dsp:cNvSpPr/>
      </dsp:nvSpPr>
      <dsp:spPr>
        <a:xfrm>
          <a:off x="219037" y="166319"/>
          <a:ext cx="398249" cy="398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5A69CF-E42C-41E4-8F01-21BF1E178692}">
      <dsp:nvSpPr>
        <dsp:cNvPr id="0" name=""/>
        <dsp:cNvSpPr/>
      </dsp:nvSpPr>
      <dsp:spPr>
        <a:xfrm>
          <a:off x="836323" y="3399"/>
          <a:ext cx="4750027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 err="1"/>
            <a:t>Enter</a:t>
          </a:r>
          <a:r>
            <a:rPr lang="it-IT" sz="1900" kern="1200" dirty="0"/>
            <a:t> the folder `03-BigData`</a:t>
          </a:r>
          <a:endParaRPr lang="en-US" sz="1900" kern="1200" dirty="0"/>
        </a:p>
      </dsp:txBody>
      <dsp:txXfrm>
        <a:off x="836323" y="3399"/>
        <a:ext cx="4750027" cy="724089"/>
      </dsp:txXfrm>
    </dsp:sp>
    <dsp:sp modelId="{3DAAC73D-FC94-40D0-87A0-57CE82F0F6E1}">
      <dsp:nvSpPr>
        <dsp:cNvPr id="0" name=""/>
        <dsp:cNvSpPr/>
      </dsp:nvSpPr>
      <dsp:spPr>
        <a:xfrm>
          <a:off x="0" y="908511"/>
          <a:ext cx="558635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BDFF6F-5779-4CE5-9681-F78380A8B720}">
      <dsp:nvSpPr>
        <dsp:cNvPr id="0" name=""/>
        <dsp:cNvSpPr/>
      </dsp:nvSpPr>
      <dsp:spPr>
        <a:xfrm>
          <a:off x="219037" y="1071431"/>
          <a:ext cx="398249" cy="398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D15CBD-3C72-496E-A736-1D7D4E1AAB56}">
      <dsp:nvSpPr>
        <dsp:cNvPr id="0" name=""/>
        <dsp:cNvSpPr/>
      </dsp:nvSpPr>
      <dsp:spPr>
        <a:xfrm>
          <a:off x="836323" y="908511"/>
          <a:ext cx="4750027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/>
            <a:t>Double click on `run</a:t>
          </a:r>
          <a:r>
            <a:rPr lang="it-IT" sz="1900" kern="1200"/>
            <a:t>.bat`</a:t>
          </a:r>
          <a:endParaRPr lang="en-US" sz="1900" kern="1200" dirty="0"/>
        </a:p>
      </dsp:txBody>
      <dsp:txXfrm>
        <a:off x="836323" y="908511"/>
        <a:ext cx="4750027" cy="724089"/>
      </dsp:txXfrm>
    </dsp:sp>
    <dsp:sp modelId="{C458BD67-BD9B-4B75-B2C9-A64481E261B9}">
      <dsp:nvSpPr>
        <dsp:cNvPr id="0" name=""/>
        <dsp:cNvSpPr/>
      </dsp:nvSpPr>
      <dsp:spPr>
        <a:xfrm>
          <a:off x="0" y="1813624"/>
          <a:ext cx="558635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01FA83-B0A1-4A6B-BDA2-A67450453F79}">
      <dsp:nvSpPr>
        <dsp:cNvPr id="0" name=""/>
        <dsp:cNvSpPr/>
      </dsp:nvSpPr>
      <dsp:spPr>
        <a:xfrm>
          <a:off x="219037" y="1976544"/>
          <a:ext cx="398249" cy="398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F75FB0-16F6-40FF-9661-5436EF9CAD59}">
      <dsp:nvSpPr>
        <dsp:cNvPr id="0" name=""/>
        <dsp:cNvSpPr/>
      </dsp:nvSpPr>
      <dsp:spPr>
        <a:xfrm>
          <a:off x="836323" y="1813624"/>
          <a:ext cx="4750027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Open the browser</a:t>
          </a:r>
          <a:endParaRPr lang="en-US" sz="1900" kern="1200"/>
        </a:p>
      </dsp:txBody>
      <dsp:txXfrm>
        <a:off x="836323" y="1813624"/>
        <a:ext cx="4750027" cy="724089"/>
      </dsp:txXfrm>
    </dsp:sp>
    <dsp:sp modelId="{702CD84A-206C-4DE3-825A-6B193FAC2FD1}">
      <dsp:nvSpPr>
        <dsp:cNvPr id="0" name=""/>
        <dsp:cNvSpPr/>
      </dsp:nvSpPr>
      <dsp:spPr>
        <a:xfrm>
          <a:off x="0" y="2718736"/>
          <a:ext cx="558635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87DC9C-767C-435B-90C8-94945489F631}">
      <dsp:nvSpPr>
        <dsp:cNvPr id="0" name=""/>
        <dsp:cNvSpPr/>
      </dsp:nvSpPr>
      <dsp:spPr>
        <a:xfrm>
          <a:off x="219037" y="2881656"/>
          <a:ext cx="398249" cy="398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5B0EB3-54A1-4CE2-8B0B-B76C3CB1C10B}">
      <dsp:nvSpPr>
        <dsp:cNvPr id="0" name=""/>
        <dsp:cNvSpPr/>
      </dsp:nvSpPr>
      <dsp:spPr>
        <a:xfrm>
          <a:off x="836323" y="2718736"/>
          <a:ext cx="4750027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/>
            <a:t>Copy and paste the link 127.0.0.1:8080</a:t>
          </a:r>
          <a:endParaRPr lang="en-US" sz="1900" kern="1200" dirty="0"/>
        </a:p>
      </dsp:txBody>
      <dsp:txXfrm>
        <a:off x="836323" y="2718736"/>
        <a:ext cx="4750027" cy="724089"/>
      </dsp:txXfrm>
    </dsp:sp>
    <dsp:sp modelId="{F29911C8-8EE1-4D05-A76D-5562C7675D34}">
      <dsp:nvSpPr>
        <dsp:cNvPr id="0" name=""/>
        <dsp:cNvSpPr/>
      </dsp:nvSpPr>
      <dsp:spPr>
        <a:xfrm>
          <a:off x="0" y="3623848"/>
          <a:ext cx="5586350" cy="72408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34BF5-75F7-48DF-BD47-00DCEBBE3548}">
      <dsp:nvSpPr>
        <dsp:cNvPr id="0" name=""/>
        <dsp:cNvSpPr/>
      </dsp:nvSpPr>
      <dsp:spPr>
        <a:xfrm>
          <a:off x="219037" y="3786768"/>
          <a:ext cx="398249" cy="39824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1B8371-F462-499B-A18D-E624F207C581}">
      <dsp:nvSpPr>
        <dsp:cNvPr id="0" name=""/>
        <dsp:cNvSpPr/>
      </dsp:nvSpPr>
      <dsp:spPr>
        <a:xfrm>
          <a:off x="836323" y="3623848"/>
          <a:ext cx="4750027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 err="1"/>
            <a:t>Enter</a:t>
          </a:r>
          <a:r>
            <a:rPr lang="it-IT" sz="1900" kern="1200" dirty="0"/>
            <a:t> the notebook `04-BigData`</a:t>
          </a:r>
          <a:endParaRPr lang="en-US" sz="1900" kern="1200" dirty="0"/>
        </a:p>
      </dsp:txBody>
      <dsp:txXfrm>
        <a:off x="836323" y="3623848"/>
        <a:ext cx="4750027" cy="724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0CE1E2A-81A6-4607-9572-ADD8B531C9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CC1A257-1616-431C-A163-212629E42F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297A90-1AFB-4FA1-ADF2-69FD2D1230BA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CD5EDFB-5622-4C61-B9D9-1DA05E4853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4601B35-872B-4C78-BD36-825D03E0A2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E2D9A-5B89-4689-B04D-3FBBAA04CE2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896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15495C-7C85-4DFE-8C2B-354A7A489EB6}" type="datetimeFigureOut">
              <a:rPr lang="it-IT" smtClean="0"/>
              <a:t>12/07/2021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EE9EE-A74D-4412-94DD-33E68A97493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65767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it.wikipedia.org/wiki/Conoscenza" TargetMode="External"/><Relationship Id="rId13" Type="http://schemas.openxmlformats.org/officeDocument/2006/relationships/hyperlink" Target="https://it.wikipedia.org/wiki/Contratto" TargetMode="External"/><Relationship Id="rId3" Type="http://schemas.openxmlformats.org/officeDocument/2006/relationships/hyperlink" Target="https://it.wikipedia.org/wiki/Petrolio" TargetMode="External"/><Relationship Id="rId7" Type="http://schemas.openxmlformats.org/officeDocument/2006/relationships/hyperlink" Target="https://it.wikipedia.org/wiki/Mercato" TargetMode="External"/><Relationship Id="rId12" Type="http://schemas.openxmlformats.org/officeDocument/2006/relationships/hyperlink" Target="https://it.wikipedia.org/wiki/Microprocessor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it.wikipedia.org/wiki/Servizi" TargetMode="External"/><Relationship Id="rId11" Type="http://schemas.openxmlformats.org/officeDocument/2006/relationships/hyperlink" Target="https://it.wikipedia.org/wiki/Medicina" TargetMode="External"/><Relationship Id="rId5" Type="http://schemas.openxmlformats.org/officeDocument/2006/relationships/hyperlink" Target="https://it.wikipedia.org/wiki/Bene_(economia)" TargetMode="External"/><Relationship Id="rId10" Type="http://schemas.openxmlformats.org/officeDocument/2006/relationships/hyperlink" Target="https://it.wikipedia.org/wiki/Servizio" TargetMode="External"/><Relationship Id="rId4" Type="http://schemas.openxmlformats.org/officeDocument/2006/relationships/hyperlink" Target="https://it.wikipedia.org/wiki/Metalli" TargetMode="External"/><Relationship Id="rId9" Type="http://schemas.openxmlformats.org/officeDocument/2006/relationships/hyperlink" Target="https://it.wikipedia.org/wiki/Prodotto_(economia)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EE9EE-A74D-4412-94DD-33E68A97493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5271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L’alternativa qual è?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5656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https://it.wikipedia.org/wiki/Starvation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3774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876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https://www.youtube.com/watch?v=9mN3N3aoF2w&amp;t=1506s</a:t>
            </a:r>
          </a:p>
          <a:p>
            <a:endParaRPr lang="it-IT" dirty="0"/>
          </a:p>
          <a:p>
            <a:r>
              <a:rPr lang="it-IT" dirty="0" err="1"/>
              <a:t>Removed</a:t>
            </a:r>
            <a:r>
              <a:rPr lang="it-IT" dirty="0"/>
              <a:t>:</a:t>
            </a:r>
          </a:p>
          <a:p>
            <a:r>
              <a:rPr lang="en-US" dirty="0">
                <a:solidFill>
                  <a:srgbClr val="0070C0"/>
                </a:solidFill>
              </a:rPr>
              <a:t>Tight coupling with runtime</a:t>
            </a:r>
          </a:p>
          <a:p>
            <a:pPr lvl="1"/>
            <a:r>
              <a:rPr lang="en-US" dirty="0"/>
              <a:t>MapReduce job cannot run on a different engine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MapReduce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? https://www.quora.com/When-is-Hadoop-MapReduce-better-than-Spark</a:t>
            </a:r>
          </a:p>
          <a:p>
            <a:pPr marL="171450" indent="-171450">
              <a:buFontTx/>
              <a:buChar char="-"/>
            </a:pPr>
            <a:r>
              <a:rPr lang="it-IT" dirty="0"/>
              <a:t>ETL </a:t>
            </a:r>
            <a:r>
              <a:rPr lang="it-IT" dirty="0" err="1"/>
              <a:t>jobs</a:t>
            </a:r>
            <a:r>
              <a:rPr lang="it-IT" dirty="0"/>
              <a:t> with large </a:t>
            </a:r>
            <a:r>
              <a:rPr lang="it-IT" dirty="0" err="1"/>
              <a:t>result</a:t>
            </a:r>
            <a:r>
              <a:rPr lang="it-IT" baseline="0" dirty="0"/>
              <a:t> sets</a:t>
            </a:r>
          </a:p>
          <a:p>
            <a:pPr marL="171450" indent="-171450">
              <a:buFontTx/>
              <a:buChar char="-"/>
            </a:pPr>
            <a:r>
              <a:rPr lang="it-IT" baseline="0" dirty="0"/>
              <a:t>Cases </a:t>
            </a:r>
            <a:r>
              <a:rPr lang="it-IT" baseline="0" dirty="0" err="1"/>
              <a:t>where</a:t>
            </a:r>
            <a:r>
              <a:rPr lang="it-IT" baseline="0" dirty="0"/>
              <a:t> </a:t>
            </a:r>
            <a:r>
              <a:rPr lang="it-IT" baseline="0" dirty="0" err="1"/>
              <a:t>memory</a:t>
            </a:r>
            <a:r>
              <a:rPr lang="it-IT" baseline="0" dirty="0"/>
              <a:t> </a:t>
            </a:r>
            <a:r>
              <a:rPr lang="it-IT" baseline="0" dirty="0" err="1"/>
              <a:t>may</a:t>
            </a:r>
            <a:r>
              <a:rPr lang="it-IT" baseline="0" dirty="0"/>
              <a:t> be a </a:t>
            </a:r>
            <a:r>
              <a:rPr lang="it-IT" baseline="0" dirty="0" err="1"/>
              <a:t>limit</a:t>
            </a:r>
            <a:endParaRPr lang="it-IT" baseline="0" dirty="0"/>
          </a:p>
          <a:p>
            <a:pPr marL="171450" indent="-171450">
              <a:buFontTx/>
              <a:buChar char="-"/>
            </a:pPr>
            <a:r>
              <a:rPr lang="it-IT" dirty="0" err="1"/>
              <a:t>Better</a:t>
            </a:r>
            <a:r>
              <a:rPr lang="it-IT" dirty="0"/>
              <a:t> fault-</a:t>
            </a:r>
            <a:r>
              <a:rPr lang="it-IT" dirty="0" err="1"/>
              <a:t>tolerance</a:t>
            </a:r>
            <a:endParaRPr lang="it-IT" dirty="0"/>
          </a:p>
          <a:p>
            <a:pPr marL="171450" indent="-171450">
              <a:buFontTx/>
              <a:buChar char="-"/>
            </a:pPr>
            <a:endParaRPr lang="it-I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Removed</a:t>
            </a:r>
            <a:r>
              <a:rPr lang="it-IT" dirty="0"/>
              <a:t> from «</a:t>
            </a:r>
            <a:r>
              <a:rPr lang="it-IT" dirty="0" err="1"/>
              <a:t>programming</a:t>
            </a:r>
            <a:r>
              <a:rPr lang="it-IT" dirty="0"/>
              <a:t> model»: </a:t>
            </a:r>
            <a:r>
              <a:rPr lang="en-US" dirty="0"/>
              <a:t>Lack of control structures and data types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2624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Map</a:t>
            </a:r>
            <a:r>
              <a:rPr lang="it-IT" dirty="0"/>
              <a:t> reduce</a:t>
            </a:r>
            <a:r>
              <a:rPr lang="it-IT" baseline="0" dirty="0"/>
              <a:t> </a:t>
            </a:r>
            <a:r>
              <a:rPr lang="it-IT" baseline="0" dirty="0" err="1"/>
              <a:t>comes</a:t>
            </a:r>
            <a:r>
              <a:rPr lang="it-IT" baseline="0" dirty="0"/>
              <a:t> from </a:t>
            </a:r>
            <a:r>
              <a:rPr lang="it-IT" baseline="0" dirty="0" err="1"/>
              <a:t>architecture</a:t>
            </a:r>
            <a:r>
              <a:rPr lang="it-IT" baseline="0" dirty="0"/>
              <a:t> of 2000: disk </a:t>
            </a:r>
            <a:r>
              <a:rPr lang="it-IT" baseline="0" dirty="0" err="1"/>
              <a:t>was</a:t>
            </a:r>
            <a:r>
              <a:rPr lang="it-IT" baseline="0" dirty="0"/>
              <a:t> cheap, RAM and network </a:t>
            </a:r>
            <a:r>
              <a:rPr lang="it-IT" baseline="0" dirty="0" err="1"/>
              <a:t>wasn't</a:t>
            </a:r>
            <a:r>
              <a:rPr lang="it-IT" baseline="0" dirty="0"/>
              <a:t> </a:t>
            </a:r>
            <a:r>
              <a:rPr lang="it-IT" baseline="0" dirty="0" err="1"/>
              <a:t>too</a:t>
            </a:r>
            <a:r>
              <a:rPr lang="it-IT" baseline="0" dirty="0"/>
              <a:t> fast, network</a:t>
            </a:r>
            <a:endParaRPr lang="it-IT" dirty="0"/>
          </a:p>
          <a:p>
            <a:r>
              <a:rPr lang="it-IT" dirty="0" err="1"/>
              <a:t>Also</a:t>
            </a:r>
            <a:r>
              <a:rPr lang="it-IT" dirty="0"/>
              <a:t> software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; </a:t>
            </a:r>
            <a:r>
              <a:rPr lang="it-IT" dirty="0" err="1"/>
              <a:t>mostly</a:t>
            </a:r>
            <a:r>
              <a:rPr lang="it-IT" dirty="0"/>
              <a:t>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oriented</a:t>
            </a:r>
            <a:r>
              <a:rPr lang="it-IT" dirty="0"/>
              <a:t>, </a:t>
            </a:r>
            <a:r>
              <a:rPr lang="it-IT" dirty="0" err="1"/>
              <a:t>optimized</a:t>
            </a:r>
            <a:r>
              <a:rPr lang="it-IT" baseline="0" dirty="0"/>
              <a:t> for single core, no </a:t>
            </a:r>
            <a:r>
              <a:rPr lang="it-IT" baseline="0" dirty="0" err="1"/>
              <a:t>framework</a:t>
            </a:r>
            <a:r>
              <a:rPr lang="it-IT" baseline="0" dirty="0"/>
              <a:t> for </a:t>
            </a:r>
            <a:r>
              <a:rPr lang="it-IT" baseline="0" dirty="0" err="1"/>
              <a:t>distributed</a:t>
            </a:r>
            <a:r>
              <a:rPr lang="it-IT" baseline="0" dirty="0"/>
              <a:t> </a:t>
            </a:r>
            <a:r>
              <a:rPr lang="it-IT" baseline="0" dirty="0" err="1"/>
              <a:t>storage</a:t>
            </a:r>
            <a:r>
              <a:rPr lang="it-IT" baseline="0" dirty="0"/>
              <a:t>/processing, </a:t>
            </a:r>
            <a:r>
              <a:rPr lang="it-IT" baseline="0" dirty="0" err="1"/>
              <a:t>mostly</a:t>
            </a:r>
            <a:r>
              <a:rPr lang="it-IT" baseline="0" dirty="0"/>
              <a:t> SQL (</a:t>
            </a:r>
            <a:r>
              <a:rPr lang="it-IT" baseline="0" dirty="0" err="1"/>
              <a:t>now</a:t>
            </a:r>
            <a:r>
              <a:rPr lang="it-IT" baseline="0" dirty="0"/>
              <a:t>, with </a:t>
            </a:r>
            <a:r>
              <a:rPr lang="it-IT" baseline="0" dirty="0" err="1"/>
              <a:t>nosql</a:t>
            </a:r>
            <a:r>
              <a:rPr lang="it-IT" baseline="0" dirty="0"/>
              <a:t> </a:t>
            </a:r>
            <a:r>
              <a:rPr lang="it-IT" baseline="0" dirty="0" err="1"/>
              <a:t>it</a:t>
            </a:r>
            <a:r>
              <a:rPr lang="it-IT" baseline="0" dirty="0"/>
              <a:t> </a:t>
            </a:r>
            <a:r>
              <a:rPr lang="it-IT" baseline="0" dirty="0" err="1"/>
              <a:t>is</a:t>
            </a:r>
            <a:r>
              <a:rPr lang="it-IT" baseline="0" dirty="0"/>
              <a:t> </a:t>
            </a:r>
            <a:r>
              <a:rPr lang="it-IT" baseline="0" dirty="0" err="1"/>
              <a:t>natural</a:t>
            </a:r>
            <a:r>
              <a:rPr lang="it-IT" baseline="0" dirty="0"/>
              <a:t> to </a:t>
            </a:r>
            <a:r>
              <a:rPr lang="it-IT" baseline="0" dirty="0" err="1"/>
              <a:t>transition</a:t>
            </a:r>
            <a:r>
              <a:rPr lang="it-IT" baseline="0" dirty="0"/>
              <a:t> to </a:t>
            </a:r>
            <a:r>
              <a:rPr lang="it-IT" baseline="0" dirty="0" err="1"/>
              <a:t>functionalprogramming</a:t>
            </a:r>
            <a:r>
              <a:rPr lang="it-IT" baseline="0" dirty="0"/>
              <a:t>, </a:t>
            </a:r>
            <a:r>
              <a:rPr lang="it-IT" baseline="0" dirty="0" err="1"/>
              <a:t>mapreduce</a:t>
            </a:r>
            <a:r>
              <a:rPr lang="it-IT" baseline="0" dirty="0"/>
              <a:t>)</a:t>
            </a:r>
            <a:endParaRPr lang="it-IT" dirty="0"/>
          </a:p>
          <a:p>
            <a:endParaRPr lang="it-IT" dirty="0"/>
          </a:p>
          <a:p>
            <a:r>
              <a:rPr lang="it-IT" dirty="0"/>
              <a:t>https://www.youtube.com/watch?v=9mN3N3aoF2w</a:t>
            </a:r>
          </a:p>
          <a:p>
            <a:endParaRPr lang="it-IT" dirty="0"/>
          </a:p>
          <a:p>
            <a:r>
              <a:rPr lang="it-IT" dirty="0" err="1"/>
              <a:t>Removed</a:t>
            </a:r>
            <a:r>
              <a:rPr lang="it-IT" baseline="0" dirty="0"/>
              <a:t> from </a:t>
            </a:r>
            <a:r>
              <a:rPr lang="it-IT" baseline="0" dirty="0" err="1"/>
              <a:t>interactive</a:t>
            </a:r>
            <a:r>
              <a:rPr lang="it-IT" baseline="0" dirty="0"/>
              <a:t>: ad-hoc reporting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5994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Driver can be run from the client (spark-shell) or from the AMP (for production)</a:t>
            </a:r>
          </a:p>
          <a:p>
            <a:endParaRPr lang="en-US" dirty="0"/>
          </a:p>
          <a:p>
            <a:r>
              <a:rPr lang="en-US" dirty="0"/>
              <a:t>https://spark.apache.org/docs/latest/running-on-yarn.html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"In </a:t>
            </a:r>
            <a:r>
              <a:rPr lang="en-US" dirty="0"/>
              <a:t>cluster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mode, the Spark driver runs inside an application master process which is managed by YARN on the cluster, and the client can go away after initiating the application. In </a:t>
            </a:r>
            <a:r>
              <a:rPr lang="en-US" dirty="0"/>
              <a:t>client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mode, the driver runs in the client process, and the application master is only used for requesting resources from YARN"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07752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 the tasks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provide in-memory storage for RDDs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First, they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 the tasks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make up the application and return results to the driver. Second, they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provide in-memory storage for RDDs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are cached by user programs, through a service called the Block Manager that lives within each executor. Because RDDs are cached directly inside of executors, tasks can run alongside the cached data.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4192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Driver: process where the main() runs.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the process running the user code that creates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SparkContext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creates RDDs, and performs transformations and actions. When you launch a Spark shell, you’ve created a driver program (if you remember, the Spark shell comes preloaded with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SparkContext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called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Once the driver terminates, the application is finished.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the driver runs, it performs two duties: </a:t>
            </a:r>
            <a:r>
              <a:rPr lang="en-US" sz="1200" b="1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Converting a user program into tasks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</a:t>
            </a:r>
            <a:r>
              <a:rPr lang="en-US" sz="1200" b="1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Scheduling tasks on executors </a:t>
            </a:r>
          </a:p>
          <a:p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Why is scheduling handled by the Driver and not demanded to the Resource Manager: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is iteratively queried in Spark; the driver knows where the data is cached, not the RM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MR, containers are destroyed when a task is done; in Spark, an Executor stays alive. Thus, there's no need to continuously allocate containers</a:t>
            </a:r>
            <a:endParaRPr lang="en-US" i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9039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it-IT" altLang="ko-KR" dirty="0"/>
              <a:t>Oggi:</a:t>
            </a:r>
            <a:r>
              <a:rPr lang="it-IT" altLang="ko-KR" baseline="0" dirty="0"/>
              <a:t> per Big Data intendiamo quelle architetture e quegli strumenti che permettono di gestire ed elaborare i dati in un ambiente distribuito.</a:t>
            </a:r>
            <a:endParaRPr lang="it-IT" altLang="ko-KR" dirty="0"/>
          </a:p>
          <a:p>
            <a:pPr fontAlgn="base" latinLnBrk="1"/>
            <a:r>
              <a:rPr lang="it-IT" altLang="ko-KR" dirty="0"/>
              <a:t>Il fatto che tu </a:t>
            </a:r>
            <a:r>
              <a:rPr lang="it-IT" altLang="ko-KR" baseline="0" dirty="0"/>
              <a:t>«non sia in grado di gestirli» non significa che siano big data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81E1F5-2B45-4EC3-BF57-CB756619C87B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647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en-US" altLang="ko-KR" sz="1400" dirty="0" err="1"/>
              <a:t>Dopo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questo</a:t>
            </a:r>
            <a:r>
              <a:rPr lang="en-US" altLang="ko-KR" sz="1400" baseline="0" dirty="0"/>
              <a:t> mare di </a:t>
            </a:r>
            <a:r>
              <a:rPr lang="en-US" altLang="ko-KR" sz="1400" baseline="0" dirty="0" err="1"/>
              <a:t>infografiche</a:t>
            </a:r>
            <a:r>
              <a:rPr lang="en-US" altLang="ko-KR" sz="1400" baseline="0" dirty="0"/>
              <a:t>, ne </a:t>
            </a:r>
            <a:r>
              <a:rPr lang="en-US" altLang="ko-KR" sz="1400" baseline="0" dirty="0" err="1"/>
              <a:t>ricaviamo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che</a:t>
            </a:r>
            <a:r>
              <a:rPr lang="en-US" altLang="ko-KR" sz="1400" baseline="0" dirty="0"/>
              <a:t> ci </a:t>
            </a:r>
            <a:r>
              <a:rPr lang="en-US" altLang="ko-KR" sz="1400" baseline="0" dirty="0" err="1"/>
              <a:t>sono</a:t>
            </a:r>
            <a:r>
              <a:rPr lang="en-US" altLang="ko-KR" sz="1400" baseline="0" dirty="0"/>
              <a:t> 4 </a:t>
            </a:r>
            <a:r>
              <a:rPr lang="en-US" altLang="ko-KR" sz="1400" baseline="0" dirty="0" err="1"/>
              <a:t>aspetti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che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definiscono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il</a:t>
            </a:r>
            <a:r>
              <a:rPr lang="en-US" altLang="ko-KR" sz="1400" baseline="0" dirty="0"/>
              <a:t> </a:t>
            </a:r>
            <a:r>
              <a:rPr lang="en-US" altLang="ko-KR" sz="1400" baseline="0" dirty="0" err="1"/>
              <a:t>concetto</a:t>
            </a:r>
            <a:r>
              <a:rPr lang="en-US" altLang="ko-KR" sz="1400" baseline="0" dirty="0"/>
              <a:t> di BD.</a:t>
            </a:r>
          </a:p>
          <a:p>
            <a:pPr fontAlgn="base" latinLnBrk="1"/>
            <a:endParaRPr lang="en-US" altLang="ko-KR" sz="1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81E1F5-2B45-4EC3-BF57-CB756619C87B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96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Questo</a:t>
            </a:r>
            <a:r>
              <a:rPr lang="en-US" baseline="0" dirty="0"/>
              <a:t> (slide prec.) per </a:t>
            </a:r>
            <a:r>
              <a:rPr lang="en-US" baseline="0" dirty="0" err="1"/>
              <a:t>quanto</a:t>
            </a:r>
            <a:r>
              <a:rPr lang="en-US" baseline="0" dirty="0"/>
              <a:t> </a:t>
            </a:r>
            <a:r>
              <a:rPr lang="en-US" baseline="0" dirty="0" err="1"/>
              <a:t>riguarda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</a:t>
            </a:r>
            <a:r>
              <a:rPr lang="en-US" baseline="0" dirty="0" err="1"/>
              <a:t>dischi</a:t>
            </a:r>
            <a:r>
              <a:rPr lang="en-US" baseline="0" dirty="0"/>
              <a:t>. Per </a:t>
            </a:r>
            <a:r>
              <a:rPr lang="en-US" baseline="0" dirty="0" err="1"/>
              <a:t>quanto</a:t>
            </a:r>
            <a:r>
              <a:rPr lang="en-US" baseline="0" dirty="0"/>
              <a:t> </a:t>
            </a:r>
            <a:r>
              <a:rPr lang="en-US" baseline="0" dirty="0" err="1"/>
              <a:t>riguarda</a:t>
            </a:r>
            <a:r>
              <a:rPr lang="en-US" baseline="0" dirty="0"/>
              <a:t> le </a:t>
            </a:r>
            <a:r>
              <a:rPr lang="en-US" baseline="0" dirty="0" err="1"/>
              <a:t>risorse</a:t>
            </a:r>
            <a:r>
              <a:rPr lang="en-US" baseline="0" dirty="0"/>
              <a:t>, </a:t>
            </a:r>
            <a:r>
              <a:rPr lang="en-US" baseline="0" dirty="0" err="1"/>
              <a:t>il</a:t>
            </a:r>
            <a:r>
              <a:rPr lang="en-US" baseline="0" dirty="0"/>
              <a:t> </a:t>
            </a:r>
            <a:r>
              <a:rPr lang="en-US" baseline="0" dirty="0" err="1"/>
              <a:t>problema</a:t>
            </a:r>
            <a:r>
              <a:rPr lang="en-US" baseline="0" dirty="0"/>
              <a:t> </a:t>
            </a:r>
            <a:r>
              <a:rPr lang="en-US" baseline="0" dirty="0" err="1"/>
              <a:t>che</a:t>
            </a:r>
            <a:r>
              <a:rPr lang="en-US" baseline="0" dirty="0"/>
              <a:t> </a:t>
            </a:r>
            <a:r>
              <a:rPr lang="en-US" baseline="0" dirty="0" err="1"/>
              <a:t>si</a:t>
            </a:r>
            <a:r>
              <a:rPr lang="en-US" baseline="0" dirty="0"/>
              <a:t> pone </a:t>
            </a:r>
            <a:r>
              <a:rPr lang="en-US" baseline="0"/>
              <a:t>è simile.</a:t>
            </a:r>
          </a:p>
          <a:p>
            <a:endParaRPr lang="en-US" dirty="0"/>
          </a:p>
          <a:p>
            <a:r>
              <a:rPr lang="en-US" dirty="0"/>
              <a:t>https://www.brianjgraf.com/2013/05/17/scalability-scale-up-scale-out-care/</a:t>
            </a:r>
          </a:p>
          <a:p>
            <a:r>
              <a:rPr lang="en-US" dirty="0"/>
              <a:t>https://turbonomic.com/blog/on-technology/cloud-scalability-scale-vs-scale/</a:t>
            </a:r>
          </a:p>
          <a:p>
            <a:r>
              <a:rPr lang="en-US" dirty="0"/>
              <a:t>http://www.microlandusa.com/microland/marketing/Crucial-Scale-Up-or-Scale-Out.html</a:t>
            </a:r>
          </a:p>
          <a:p>
            <a:r>
              <a:rPr lang="en-US" dirty="0"/>
              <a:t>https://blog.codinghorror.com/scaling-up-vs-scaling-out-hidden-costs/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5883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0661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Footprint = </a:t>
            </a:r>
            <a:r>
              <a:rPr lang="en-US" dirty="0" err="1"/>
              <a:t>spazio</a:t>
            </a:r>
            <a:r>
              <a:rPr lang="en-US" dirty="0"/>
              <a:t> </a:t>
            </a:r>
            <a:r>
              <a:rPr lang="en-US" dirty="0" err="1"/>
              <a:t>occupato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18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https://it.wikipedia.org/wiki/Commodity</a:t>
            </a:r>
          </a:p>
          <a:p>
            <a:r>
              <a:rPr lang="it-IT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Commodity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è un termine inglese che indica un bene per cui c'è domanda ma che è offerto senza differenze qualitative sul mercato ed è fungibile, cioè il prodotto è lo stesso indipendentemente da chi lo produce, come per esempio il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etrolio"/>
              </a:rPr>
              <a:t>petrolio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 i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Metalli"/>
              </a:rPr>
              <a:t>metalli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 </a:t>
            </a:r>
            <a:r>
              <a:rPr lang="it-IT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commoditization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accade quando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Bene (economia)"/>
              </a:rPr>
              <a:t>beni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ervizi"/>
              </a:rPr>
              <a:t>servizi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di un determinato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Mercato"/>
              </a:rPr>
              <a:t>mercato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perdono la loro differenziazione. Spesso questo avviene quando c'è una diffusione della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Conoscenza"/>
              </a:rPr>
              <a:t>conoscenza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per offrire efficientemente quel determinato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Prodotto (economia)"/>
              </a:rPr>
              <a:t>prodotto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 tooltip="Servizio"/>
              </a:rPr>
              <a:t>servizio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Alcuni esempi di </a:t>
            </a:r>
            <a:r>
              <a:rPr lang="it-IT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commoditization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possono essere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Medicina"/>
              </a:rPr>
              <a:t>medicine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non più protette da brevetto o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 tooltip="Microprocessore"/>
              </a:rPr>
              <a:t>microprocessori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la cui tecnologia è diventata pubblica e la cui produzione esclusiva non è più garantita da 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 tooltip="Contratto"/>
              </a:rPr>
              <a:t>contratti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2606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Quindi </a:t>
            </a:r>
            <a:r>
              <a:rPr lang="it-IT" dirty="0" err="1"/>
              <a:t>cmq</a:t>
            </a:r>
            <a:r>
              <a:rPr lang="it-IT" dirty="0"/>
              <a:t>, un insieme di dischi</a:t>
            </a:r>
            <a:r>
              <a:rPr lang="it-IT" baseline="0" dirty="0"/>
              <a:t> ci vuole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0094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«Compute</a:t>
            </a:r>
            <a:r>
              <a:rPr lang="it-IT" baseline="0" dirty="0"/>
              <a:t> </a:t>
            </a:r>
            <a:r>
              <a:rPr lang="it-IT" baseline="0" dirty="0" err="1"/>
              <a:t>nodes</a:t>
            </a:r>
            <a:r>
              <a:rPr lang="it-IT" baseline="0" dirty="0"/>
              <a:t> can </a:t>
            </a:r>
            <a:r>
              <a:rPr lang="it-IT" baseline="0" dirty="0" err="1"/>
              <a:t>fail</a:t>
            </a:r>
            <a:r>
              <a:rPr lang="it-IT" baseline="0" dirty="0"/>
              <a:t>» si può anche togliere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CEA09-33FA-4F6C-9D30-5FB0AA0E11C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272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241596-50E2-4980-87D0-ED376A262B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33728" y="1209297"/>
            <a:ext cx="9144000" cy="2387600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it-IT" dirty="0"/>
              <a:t>BIG DATA [MODULE 2]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569AFE5-E902-418B-900C-2663680E5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2590"/>
            <a:ext cx="9144000" cy="1655762"/>
          </a:xfrm>
        </p:spPr>
        <p:txBody>
          <a:bodyPr/>
          <a:lstStyle>
            <a:lvl1pPr marL="0" indent="0" algn="l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4FC659A-4DC9-4162-8EF4-C94EE16CC599}"/>
              </a:ext>
            </a:extLst>
          </p:cNvPr>
          <p:cNvCxnSpPr>
            <a:cxnSpLocks/>
          </p:cNvCxnSpPr>
          <p:nvPr userDrawn="1"/>
        </p:nvCxnSpPr>
        <p:spPr>
          <a:xfrm flipV="1">
            <a:off x="1524000" y="3602038"/>
            <a:ext cx="9144000" cy="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343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6822DA-EFFD-4A95-8CBD-08F09A56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51E482-CF61-429B-9003-7E2147968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81B9AFF-EBF5-4098-94BA-EAD86EBB5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159D921-66CC-4FF6-8FBF-83B9EC3C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Matteo Francia – University of Bologna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1B1B1E-592F-4517-B593-444FA4B94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09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A7258D-0B63-4569-80F3-AC0A7B74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0628837-BC8C-4861-9D2F-DB120AAB3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A836AFF-B79C-4E6A-B9E8-9A4CD83A4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0F08F45-3641-483A-B08F-C0852206E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Matteo Francia – University of Bologna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EC5F6F7-94DD-44BA-86DE-D9E92ACEC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3213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F73AA-9302-41A3-946E-92097A2CA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1D127A-69DD-4A69-9B7F-ECFA734C5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F562A6-12DA-472A-8980-89CF20D81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5295395-87E4-4F8B-A8F4-03D95B91D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74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1274BCD-7B35-46D8-9377-4CCD3D70D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2EC3194-2066-43A7-A475-19CC6D8400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9DC896-0E65-4FC1-A9B2-F35A4307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1D77D0-26A3-403A-8B2E-0203A1841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594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F7768-7A83-43C9-9C3D-95CD5F68D7E2}" type="datetime1">
              <a:rPr lang="en-US" smtClean="0"/>
              <a:t>7/12/2021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651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12174F-48C2-4B0A-B2C0-95DF19A00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A6BF31-F74E-4143-85A5-FF46BC793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F86CE-CF30-485C-89C7-6E28176EA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416592-0AE1-4E28-8791-09AF10C5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28C786D7-8418-4F6E-A2A9-A73A0EFFE80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6119199"/>
            <a:ext cx="10515600" cy="365125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it-IT" dirty="0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957245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12174F-48C2-4B0A-B2C0-95DF19A00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A6BF31-F74E-4143-85A5-FF46BC793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F86CE-CF30-485C-89C7-6E28176EA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416592-0AE1-4E28-8791-09AF10C5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78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21D5EB31-DB96-4ED7-8631-A7C0E5CDF28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3446489"/>
            <a:ext cx="10515600" cy="2605348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1400">
                <a:latin typeface="Consolas" panose="020B0609020204030204" pitchFamily="49" charset="0"/>
              </a:defRPr>
            </a:lvl1pPr>
            <a:lvl2pPr>
              <a:defRPr sz="1400">
                <a:latin typeface="CourierPrime"/>
              </a:defRPr>
            </a:lvl2pPr>
            <a:lvl3pPr>
              <a:defRPr sz="1400">
                <a:latin typeface="CourierPrime"/>
              </a:defRPr>
            </a:lvl3pPr>
            <a:lvl4pPr>
              <a:defRPr sz="1400">
                <a:latin typeface="CourierPrime"/>
              </a:defRPr>
            </a:lvl4pPr>
            <a:lvl5pPr>
              <a:defRPr sz="1400">
                <a:latin typeface="CourierPrime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512174F-48C2-4B0A-B2C0-95DF19A00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DF86CE-CF30-485C-89C7-6E28176EA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416592-0AE1-4E28-8791-09AF10C5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F05F6411-E513-4847-A9A7-37F085874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499"/>
            <a:ext cx="10515600" cy="1745990"/>
          </a:xfrm>
        </p:spPr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25AB187D-ED50-4364-BF61-F07E9D599DA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38200" y="6119199"/>
            <a:ext cx="10515600" cy="365125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it-IT" dirty="0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885329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B7FD17-B55D-469E-A77E-A6FE91DF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F63A7EE-CB8E-4850-9C6F-12F88E51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29C9A4-5149-4977-BD71-EA53FFBF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 dirty="0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C0F915-4401-441C-8020-C8C9C463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181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996F71-2199-478D-B457-871684A55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9C9B0AA-AF1C-4306-8C1B-DFFC3E91F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8E31BE4-3F68-40B2-B343-CCDB9DF3F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20EAD00-188D-428A-BD26-5A933161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Matteo Francia – University of Bologna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F83A6C0-D98F-4AEE-9525-BC6C1AF0E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A4B65DAE-E979-4CFC-B9CF-982C0F87280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6119199"/>
            <a:ext cx="10515600" cy="365125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it-IT" dirty="0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2963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A402FF-1660-46BB-942C-CB5BF04D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EE94D1-9A2E-4292-8FB4-C4B5DD77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8ACB46-B41F-4651-8089-BC3533763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4419221-4E23-4C8F-9FD7-E205560133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32CDA23-5111-4C7C-9F88-FC915DFE8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889A1D8-A49E-401B-A013-698DF710A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343094F-A5F2-4149-9B7A-8AACEB8F7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8006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665152-A6D4-44B7-B7F3-C1EF07FC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D1470C7-93BF-4F00-BEDF-FCB814391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93F19B1-0DC0-4856-A966-BDDBCC4B9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113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8645874-5F38-4FDE-AE6E-BDEDB2A6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523544D-6F9D-4AF7-89F2-515DDCEBB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 dirty="0"/>
              <a:t>Matteo Francia – University of Bologna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821C3C-C66D-4C7F-8CE8-94082F88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474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0C583F4-98E8-40DC-AD4D-F5E79E17F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004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noProof="0" dirty="0" err="1"/>
              <a:t>Modifica</a:t>
            </a:r>
            <a:r>
              <a:rPr lang="en-US" noProof="0" dirty="0"/>
              <a:t> </a:t>
            </a:r>
            <a:r>
              <a:rPr lang="en-US" noProof="0" dirty="0" err="1"/>
              <a:t>gli</a:t>
            </a:r>
            <a:r>
              <a:rPr lang="en-US" noProof="0" dirty="0"/>
              <a:t> </a:t>
            </a:r>
            <a:r>
              <a:rPr lang="en-US" noProof="0" dirty="0" err="1"/>
              <a:t>stili</a:t>
            </a:r>
            <a:r>
              <a:rPr lang="en-US" noProof="0" dirty="0"/>
              <a:t> del testo </a:t>
            </a:r>
            <a:r>
              <a:rPr lang="en-US" noProof="0" dirty="0" err="1"/>
              <a:t>dello</a:t>
            </a:r>
            <a:r>
              <a:rPr lang="en-US" noProof="0" dirty="0"/>
              <a:t> schema</a:t>
            </a:r>
          </a:p>
          <a:p>
            <a:pPr lvl="1"/>
            <a:r>
              <a:rPr lang="en-US" noProof="0" dirty="0"/>
              <a:t>Secondo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2"/>
            <a:r>
              <a:rPr lang="en-US" noProof="0" dirty="0" err="1"/>
              <a:t>Terzo</a:t>
            </a:r>
            <a:r>
              <a:rPr lang="en-US" noProof="0" dirty="0"/>
              <a:t>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livello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livello</a:t>
            </a:r>
            <a:endParaRPr lang="en-US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BD144C8-4D3E-4DAE-B6E8-EF6A6A53A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492875"/>
            <a:ext cx="28377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algn="l"/>
            <a:r>
              <a:rPr lang="en-US" dirty="0"/>
              <a:t>Matteo Francia – University of Bologna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8FB3C0-5440-4E88-91CC-64E6412D9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5DD6F1BA-2510-46FC-9346-AB1F3CA1593B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7" name="Segnaposto piè di pagina 4">
            <a:extLst>
              <a:ext uri="{FF2B5EF4-FFF2-40B4-BE49-F238E27FC236}">
                <a16:creationId xmlns:a16="http://schemas.microsoft.com/office/drawing/2014/main" id="{38244904-21AE-45D0-AF1E-12336AFA4C18}"/>
              </a:ext>
            </a:extLst>
          </p:cNvPr>
          <p:cNvSpPr txBox="1">
            <a:spLocks/>
          </p:cNvSpPr>
          <p:nvPr userDrawn="1"/>
        </p:nvSpPr>
        <p:spPr>
          <a:xfrm>
            <a:off x="4784651" y="6492873"/>
            <a:ext cx="2622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A193A915-5708-4181-83D1-95D08588A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419964E8-3303-4660-BA85-2E2047592F98}"/>
              </a:ext>
            </a:extLst>
          </p:cNvPr>
          <p:cNvSpPr txBox="1">
            <a:spLocks/>
          </p:cNvSpPr>
          <p:nvPr userDrawn="1"/>
        </p:nvSpPr>
        <p:spPr>
          <a:xfrm>
            <a:off x="4937051" y="6493925"/>
            <a:ext cx="2622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Integrated Analytics Lab</a:t>
            </a:r>
          </a:p>
        </p:txBody>
      </p:sp>
    </p:spTree>
    <p:extLst>
      <p:ext uri="{BB962C8B-B14F-4D97-AF65-F5344CB8AC3E}">
        <p14:creationId xmlns:p14="http://schemas.microsoft.com/office/powerpoint/2010/main" val="76206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None/>
        <a:defRPr sz="24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programming-guide.html#actions" TargetMode="External"/><Relationship Id="rId2" Type="http://schemas.openxmlformats.org/officeDocument/2006/relationships/hyperlink" Target="https://spark.apache.org/docs/latest/programming-guide.html#transformation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://www.ibmbigdatahub.com/sites/default/files/infographic_file/4-Vs-of-big-data.jp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C986A734-1421-41AB-A32C-35BF376CF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3728" y="1209297"/>
            <a:ext cx="9144000" cy="2387600"/>
          </a:xfrm>
        </p:spPr>
        <p:txBody>
          <a:bodyPr/>
          <a:lstStyle/>
          <a:p>
            <a:r>
              <a:rPr lang="it-IT" dirty="0"/>
              <a:t>Big Data</a:t>
            </a:r>
            <a:endParaRPr lang="en-US" dirty="0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7623A7D1-6BCC-4DC7-A8CE-B6EA9E4F5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2590"/>
            <a:ext cx="9144000" cy="1655762"/>
          </a:xfrm>
        </p:spPr>
        <p:txBody>
          <a:bodyPr/>
          <a:lstStyle/>
          <a:p>
            <a:r>
              <a:rPr lang="it-IT" dirty="0"/>
              <a:t>Hands on Spark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55CFC28-2E47-48BF-8D11-DCC3C8AE239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2838450" cy="365125"/>
          </a:xfrm>
        </p:spPr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14C3A45-D521-4C44-8BED-C53EFC586A7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5DD6F1BA-2510-46FC-9346-AB1F3CA1593B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5800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answer: cluster computing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346960" y="1845734"/>
            <a:ext cx="7543801" cy="432646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100 hard disks? 2 mins to read 1TB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639" y="1845734"/>
            <a:ext cx="6822441" cy="294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3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computing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 nodes are stored on racks</a:t>
            </a:r>
          </a:p>
          <a:p>
            <a:pPr lvl="1"/>
            <a:r>
              <a:rPr lang="en-US" dirty="0"/>
              <a:t>8–64 compute nodes on a rack</a:t>
            </a:r>
          </a:p>
          <a:p>
            <a:pPr lvl="1"/>
            <a:r>
              <a:rPr lang="en-US" dirty="0"/>
              <a:t>There can be many racks of compute nodes</a:t>
            </a:r>
          </a:p>
          <a:p>
            <a:pPr lvl="1"/>
            <a:r>
              <a:rPr lang="en-US" dirty="0"/>
              <a:t>The nodes on a single rack are connected </a:t>
            </a:r>
            <a:br>
              <a:rPr lang="en-US" dirty="0"/>
            </a:br>
            <a:r>
              <a:rPr lang="en-US" dirty="0"/>
              <a:t>by a network (typically gigabit Ethernet)</a:t>
            </a:r>
          </a:p>
          <a:p>
            <a:pPr lvl="1"/>
            <a:r>
              <a:rPr lang="en-US" dirty="0"/>
              <a:t>Racks are connected by another level </a:t>
            </a:r>
            <a:br>
              <a:rPr lang="en-US" dirty="0"/>
            </a:br>
            <a:r>
              <a:rPr lang="en-US" dirty="0"/>
              <a:t>of network (or a switch)</a:t>
            </a:r>
          </a:p>
          <a:p>
            <a:pPr lvl="2"/>
            <a:r>
              <a:rPr lang="en-US" dirty="0"/>
              <a:t>The bandwidth of intra-rack communication is usually </a:t>
            </a:r>
            <a:br>
              <a:rPr lang="en-US" dirty="0"/>
            </a:br>
            <a:r>
              <a:rPr lang="en-US" dirty="0"/>
              <a:t>much greater than that of inter-rack communication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344" y="1845735"/>
            <a:ext cx="2402417" cy="2173615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632" y="4423298"/>
            <a:ext cx="2783128" cy="144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9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tangolo 32"/>
          <p:cNvSpPr/>
          <p:nvPr/>
        </p:nvSpPr>
        <p:spPr>
          <a:xfrm>
            <a:off x="7681701" y="4055392"/>
            <a:ext cx="1450569" cy="200521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sp>
        <p:nvSpPr>
          <p:cNvPr id="32" name="Rettangolo 31"/>
          <p:cNvSpPr/>
          <p:nvPr/>
        </p:nvSpPr>
        <p:spPr>
          <a:xfrm>
            <a:off x="6181271" y="4055392"/>
            <a:ext cx="1450569" cy="200521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sp>
        <p:nvSpPr>
          <p:cNvPr id="31" name="Rettangolo 30"/>
          <p:cNvSpPr/>
          <p:nvPr/>
        </p:nvSpPr>
        <p:spPr>
          <a:xfrm>
            <a:off x="4652701" y="4055392"/>
            <a:ext cx="1450569" cy="200521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Computing Architecture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computer cluster is a group of linked computers (nodes), working together closely so that in many respects they form a single computer</a:t>
            </a:r>
          </a:p>
          <a:p>
            <a:pPr lvl="1"/>
            <a:r>
              <a:rPr lang="en-US" dirty="0"/>
              <a:t>Typically connected to each other through fast </a:t>
            </a:r>
            <a:r>
              <a:rPr lang="en-US" dirty="0">
                <a:solidFill>
                  <a:srgbClr val="FF0000"/>
                </a:solidFill>
              </a:rPr>
              <a:t>LAN</a:t>
            </a:r>
            <a:r>
              <a:rPr lang="en-US" dirty="0"/>
              <a:t> (slower than MPI)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Every node is a system on its own</a:t>
            </a:r>
            <a:r>
              <a:rPr lang="en-US" dirty="0"/>
              <a:t>, capable of independent operations</a:t>
            </a:r>
          </a:p>
          <a:p>
            <a:pPr lvl="2"/>
            <a:r>
              <a:rPr lang="en-US" dirty="0"/>
              <a:t>Unlimited scalability, no vendor lock-in</a:t>
            </a:r>
          </a:p>
          <a:p>
            <a:pPr lvl="1"/>
            <a:r>
              <a:rPr lang="en-US" dirty="0"/>
              <a:t>Number of nodes in the cluster &gt;&gt; Number of CPUs in a node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3158248" y="4055392"/>
            <a:ext cx="1450569" cy="200521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grpSp>
        <p:nvGrpSpPr>
          <p:cNvPr id="6" name="Gruppo 5"/>
          <p:cNvGrpSpPr/>
          <p:nvPr/>
        </p:nvGrpSpPr>
        <p:grpSpPr>
          <a:xfrm>
            <a:off x="3231685" y="4124395"/>
            <a:ext cx="1302467" cy="1853072"/>
            <a:chOff x="1412159" y="3738306"/>
            <a:chExt cx="1736623" cy="2470762"/>
          </a:xfrm>
        </p:grpSpPr>
        <p:sp>
          <p:nvSpPr>
            <p:cNvPr id="7" name="Rettangolo arrotondato 6"/>
            <p:cNvSpPr/>
            <p:nvPr/>
          </p:nvSpPr>
          <p:spPr>
            <a:xfrm>
              <a:off x="1510414" y="3970774"/>
              <a:ext cx="1519084" cy="46846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 err="1"/>
                <a:t>CPUs</a:t>
              </a:r>
              <a:endParaRPr lang="it-IT" sz="1350" dirty="0"/>
            </a:p>
          </p:txBody>
        </p:sp>
        <p:sp>
          <p:nvSpPr>
            <p:cNvPr id="8" name="Rettangolo arrotondato 7"/>
            <p:cNvSpPr/>
            <p:nvPr/>
          </p:nvSpPr>
          <p:spPr>
            <a:xfrm>
              <a:off x="1511711" y="4542491"/>
              <a:ext cx="1519084" cy="471951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/>
                <a:t>RAM</a:t>
              </a:r>
              <a:endParaRPr lang="it-IT" sz="1350" dirty="0"/>
            </a:p>
          </p:txBody>
        </p:sp>
        <p:sp>
          <p:nvSpPr>
            <p:cNvPr id="9" name="Disco magnetico 8"/>
            <p:cNvSpPr/>
            <p:nvPr/>
          </p:nvSpPr>
          <p:spPr>
            <a:xfrm>
              <a:off x="1496963" y="5456900"/>
              <a:ext cx="1637071" cy="752168"/>
            </a:xfrm>
            <a:prstGeom prst="flowChartMagneticDisk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350" dirty="0"/>
                <a:t>DISK</a:t>
              </a:r>
            </a:p>
          </p:txBody>
        </p:sp>
        <p:sp>
          <p:nvSpPr>
            <p:cNvPr id="10" name="Freccia bidirezionale verticale 9"/>
            <p:cNvSpPr/>
            <p:nvPr/>
          </p:nvSpPr>
          <p:spPr>
            <a:xfrm>
              <a:off x="2171701" y="5117678"/>
              <a:ext cx="317090" cy="516203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/>
            </a:p>
          </p:txBody>
        </p:sp>
        <p:sp>
          <p:nvSpPr>
            <p:cNvPr id="11" name="Rettangolo arrotondato 10"/>
            <p:cNvSpPr/>
            <p:nvPr/>
          </p:nvSpPr>
          <p:spPr>
            <a:xfrm>
              <a:off x="1412159" y="3738306"/>
              <a:ext cx="1736623" cy="13793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 dirty="0"/>
            </a:p>
          </p:txBody>
        </p:sp>
      </p:grpSp>
      <p:sp>
        <p:nvSpPr>
          <p:cNvPr id="12" name="Freccia bidirezionale orizzontale 11"/>
          <p:cNvSpPr/>
          <p:nvPr/>
        </p:nvSpPr>
        <p:spPr>
          <a:xfrm>
            <a:off x="2589156" y="3646118"/>
            <a:ext cx="7068164" cy="40927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350" dirty="0"/>
              <a:t>LAN</a:t>
            </a:r>
          </a:p>
        </p:txBody>
      </p:sp>
      <p:grpSp>
        <p:nvGrpSpPr>
          <p:cNvPr id="13" name="Gruppo 12"/>
          <p:cNvGrpSpPr/>
          <p:nvPr/>
        </p:nvGrpSpPr>
        <p:grpSpPr>
          <a:xfrm>
            <a:off x="4736021" y="4124395"/>
            <a:ext cx="1302467" cy="1853072"/>
            <a:chOff x="1412159" y="3738306"/>
            <a:chExt cx="1736623" cy="2470762"/>
          </a:xfrm>
        </p:grpSpPr>
        <p:sp>
          <p:nvSpPr>
            <p:cNvPr id="14" name="Rettangolo arrotondato 13"/>
            <p:cNvSpPr/>
            <p:nvPr/>
          </p:nvSpPr>
          <p:spPr>
            <a:xfrm>
              <a:off x="1510414" y="3970774"/>
              <a:ext cx="1519084" cy="46846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 err="1"/>
                <a:t>CPUs</a:t>
              </a:r>
              <a:endParaRPr lang="it-IT" sz="1350" dirty="0"/>
            </a:p>
          </p:txBody>
        </p:sp>
        <p:sp>
          <p:nvSpPr>
            <p:cNvPr id="15" name="Rettangolo arrotondato 14"/>
            <p:cNvSpPr/>
            <p:nvPr/>
          </p:nvSpPr>
          <p:spPr>
            <a:xfrm>
              <a:off x="1511711" y="4542491"/>
              <a:ext cx="1519084" cy="471951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/>
                <a:t>RAM</a:t>
              </a:r>
              <a:endParaRPr lang="it-IT" sz="1350" dirty="0"/>
            </a:p>
          </p:txBody>
        </p:sp>
        <p:sp>
          <p:nvSpPr>
            <p:cNvPr id="16" name="Disco magnetico 15"/>
            <p:cNvSpPr/>
            <p:nvPr/>
          </p:nvSpPr>
          <p:spPr>
            <a:xfrm>
              <a:off x="1496963" y="5456900"/>
              <a:ext cx="1637071" cy="752168"/>
            </a:xfrm>
            <a:prstGeom prst="flowChartMagneticDisk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350" dirty="0"/>
                <a:t>DISK</a:t>
              </a:r>
            </a:p>
          </p:txBody>
        </p:sp>
        <p:sp>
          <p:nvSpPr>
            <p:cNvPr id="17" name="Freccia bidirezionale verticale 16"/>
            <p:cNvSpPr/>
            <p:nvPr/>
          </p:nvSpPr>
          <p:spPr>
            <a:xfrm>
              <a:off x="2171701" y="5117678"/>
              <a:ext cx="317090" cy="516203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/>
            </a:p>
          </p:txBody>
        </p:sp>
        <p:sp>
          <p:nvSpPr>
            <p:cNvPr id="18" name="Rettangolo arrotondato 17"/>
            <p:cNvSpPr/>
            <p:nvPr/>
          </p:nvSpPr>
          <p:spPr>
            <a:xfrm>
              <a:off x="1412159" y="3738306"/>
              <a:ext cx="1736623" cy="13793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 dirty="0"/>
            </a:p>
          </p:txBody>
        </p:sp>
      </p:grpSp>
      <p:grpSp>
        <p:nvGrpSpPr>
          <p:cNvPr id="19" name="Gruppo 18"/>
          <p:cNvGrpSpPr/>
          <p:nvPr/>
        </p:nvGrpSpPr>
        <p:grpSpPr>
          <a:xfrm>
            <a:off x="6262479" y="4124395"/>
            <a:ext cx="1302467" cy="1853072"/>
            <a:chOff x="1412159" y="3738306"/>
            <a:chExt cx="1736623" cy="2470762"/>
          </a:xfrm>
        </p:grpSpPr>
        <p:sp>
          <p:nvSpPr>
            <p:cNvPr id="20" name="Rettangolo arrotondato 19"/>
            <p:cNvSpPr/>
            <p:nvPr/>
          </p:nvSpPr>
          <p:spPr>
            <a:xfrm>
              <a:off x="1510414" y="3970774"/>
              <a:ext cx="1519084" cy="46846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 err="1"/>
                <a:t>CPUs</a:t>
              </a:r>
              <a:endParaRPr lang="it-IT" sz="1350" dirty="0"/>
            </a:p>
          </p:txBody>
        </p:sp>
        <p:sp>
          <p:nvSpPr>
            <p:cNvPr id="21" name="Rettangolo arrotondato 20"/>
            <p:cNvSpPr/>
            <p:nvPr/>
          </p:nvSpPr>
          <p:spPr>
            <a:xfrm>
              <a:off x="1511711" y="4542491"/>
              <a:ext cx="1519084" cy="471951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/>
                <a:t>RAM</a:t>
              </a:r>
              <a:endParaRPr lang="it-IT" sz="1350" dirty="0"/>
            </a:p>
          </p:txBody>
        </p:sp>
        <p:sp>
          <p:nvSpPr>
            <p:cNvPr id="22" name="Disco magnetico 21"/>
            <p:cNvSpPr/>
            <p:nvPr/>
          </p:nvSpPr>
          <p:spPr>
            <a:xfrm>
              <a:off x="1496963" y="5456900"/>
              <a:ext cx="1637071" cy="752168"/>
            </a:xfrm>
            <a:prstGeom prst="flowChartMagneticDisk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350" dirty="0"/>
                <a:t>DISK</a:t>
              </a:r>
            </a:p>
          </p:txBody>
        </p:sp>
        <p:sp>
          <p:nvSpPr>
            <p:cNvPr id="23" name="Freccia bidirezionale verticale 22"/>
            <p:cNvSpPr/>
            <p:nvPr/>
          </p:nvSpPr>
          <p:spPr>
            <a:xfrm>
              <a:off x="2171701" y="5117678"/>
              <a:ext cx="317090" cy="516203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/>
            </a:p>
          </p:txBody>
        </p:sp>
        <p:sp>
          <p:nvSpPr>
            <p:cNvPr id="24" name="Rettangolo arrotondato 23"/>
            <p:cNvSpPr/>
            <p:nvPr/>
          </p:nvSpPr>
          <p:spPr>
            <a:xfrm>
              <a:off x="1412159" y="3738306"/>
              <a:ext cx="1736623" cy="13793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 dirty="0"/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7755753" y="4124395"/>
            <a:ext cx="1302467" cy="1853072"/>
            <a:chOff x="1412159" y="3738306"/>
            <a:chExt cx="1736623" cy="2470762"/>
          </a:xfrm>
        </p:grpSpPr>
        <p:sp>
          <p:nvSpPr>
            <p:cNvPr id="26" name="Rettangolo arrotondato 25"/>
            <p:cNvSpPr/>
            <p:nvPr/>
          </p:nvSpPr>
          <p:spPr>
            <a:xfrm>
              <a:off x="1510414" y="3970774"/>
              <a:ext cx="1519084" cy="468469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 err="1"/>
                <a:t>CPUs</a:t>
              </a:r>
              <a:endParaRPr lang="it-IT" sz="1350" dirty="0"/>
            </a:p>
          </p:txBody>
        </p:sp>
        <p:sp>
          <p:nvSpPr>
            <p:cNvPr id="27" name="Rettangolo arrotondato 26"/>
            <p:cNvSpPr/>
            <p:nvPr/>
          </p:nvSpPr>
          <p:spPr>
            <a:xfrm>
              <a:off x="1511711" y="4542491"/>
              <a:ext cx="1519084" cy="471951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t-IT" sz="1350" b="1" dirty="0"/>
                <a:t>RAM</a:t>
              </a:r>
              <a:endParaRPr lang="it-IT" sz="1350" dirty="0"/>
            </a:p>
          </p:txBody>
        </p:sp>
        <p:sp>
          <p:nvSpPr>
            <p:cNvPr id="28" name="Disco magnetico 27"/>
            <p:cNvSpPr/>
            <p:nvPr/>
          </p:nvSpPr>
          <p:spPr>
            <a:xfrm>
              <a:off x="1496963" y="5456900"/>
              <a:ext cx="1637071" cy="752168"/>
            </a:xfrm>
            <a:prstGeom prst="flowChartMagneticDisk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350" dirty="0"/>
                <a:t>DISK</a:t>
              </a:r>
            </a:p>
          </p:txBody>
        </p:sp>
        <p:sp>
          <p:nvSpPr>
            <p:cNvPr id="29" name="Freccia bidirezionale verticale 28"/>
            <p:cNvSpPr/>
            <p:nvPr/>
          </p:nvSpPr>
          <p:spPr>
            <a:xfrm>
              <a:off x="2171701" y="5117678"/>
              <a:ext cx="317090" cy="516203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/>
            </a:p>
          </p:txBody>
        </p:sp>
        <p:sp>
          <p:nvSpPr>
            <p:cNvPr id="30" name="Rettangolo arrotondato 29"/>
            <p:cNvSpPr/>
            <p:nvPr/>
          </p:nvSpPr>
          <p:spPr>
            <a:xfrm>
              <a:off x="1412159" y="3738306"/>
              <a:ext cx="1736623" cy="1379384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882352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ttore 2 17"/>
          <p:cNvCxnSpPr>
            <a:stCxn id="5" idx="2"/>
            <a:endCxn id="6" idx="0"/>
          </p:cNvCxnSpPr>
          <p:nvPr/>
        </p:nvCxnSpPr>
        <p:spPr>
          <a:xfrm flipH="1">
            <a:off x="3285068" y="2488499"/>
            <a:ext cx="1549399" cy="54962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/>
          <p:cNvCxnSpPr>
            <a:stCxn id="5" idx="2"/>
            <a:endCxn id="7" idx="0"/>
          </p:cNvCxnSpPr>
          <p:nvPr/>
        </p:nvCxnSpPr>
        <p:spPr>
          <a:xfrm>
            <a:off x="4834466" y="2488498"/>
            <a:ext cx="0" cy="550332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/>
          <p:cNvCxnSpPr>
            <a:stCxn id="5" idx="2"/>
            <a:endCxn id="9" idx="0"/>
          </p:cNvCxnSpPr>
          <p:nvPr/>
        </p:nvCxnSpPr>
        <p:spPr>
          <a:xfrm>
            <a:off x="4834466" y="2488498"/>
            <a:ext cx="1549400" cy="550332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/>
          <p:cNvCxnSpPr>
            <a:stCxn id="6" idx="2"/>
            <a:endCxn id="13" idx="0"/>
          </p:cNvCxnSpPr>
          <p:nvPr/>
        </p:nvCxnSpPr>
        <p:spPr>
          <a:xfrm>
            <a:off x="3285067" y="3410662"/>
            <a:ext cx="0" cy="113523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/>
          <p:cNvCxnSpPr>
            <a:stCxn id="7" idx="2"/>
            <a:endCxn id="14" idx="0"/>
          </p:cNvCxnSpPr>
          <p:nvPr/>
        </p:nvCxnSpPr>
        <p:spPr>
          <a:xfrm>
            <a:off x="4834466" y="3411365"/>
            <a:ext cx="0" cy="113523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/>
          <p:cNvCxnSpPr>
            <a:stCxn id="9" idx="2"/>
            <a:endCxn id="15" idx="0"/>
          </p:cNvCxnSpPr>
          <p:nvPr/>
        </p:nvCxnSpPr>
        <p:spPr>
          <a:xfrm>
            <a:off x="6383866" y="3411365"/>
            <a:ext cx="0" cy="113523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/>
          <p:cNvCxnSpPr>
            <a:stCxn id="15" idx="2"/>
            <a:endCxn id="16" idx="0"/>
          </p:cNvCxnSpPr>
          <p:nvPr/>
        </p:nvCxnSpPr>
        <p:spPr>
          <a:xfrm flipH="1">
            <a:off x="4834466" y="4919136"/>
            <a:ext cx="1549400" cy="54962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/>
          <p:cNvCxnSpPr>
            <a:stCxn id="14" idx="2"/>
            <a:endCxn id="16" idx="0"/>
          </p:cNvCxnSpPr>
          <p:nvPr/>
        </p:nvCxnSpPr>
        <p:spPr>
          <a:xfrm>
            <a:off x="4834466" y="4919136"/>
            <a:ext cx="0" cy="54962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/>
          <p:cNvCxnSpPr>
            <a:endCxn id="16" idx="0"/>
          </p:cNvCxnSpPr>
          <p:nvPr/>
        </p:nvCxnSpPr>
        <p:spPr>
          <a:xfrm>
            <a:off x="3285066" y="4918432"/>
            <a:ext cx="1549400" cy="550332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Distributed computing: an old idea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3005666" y="2115964"/>
            <a:ext cx="3657600" cy="3725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"Work"</a:t>
            </a:r>
          </a:p>
        </p:txBody>
      </p:sp>
      <p:sp>
        <p:nvSpPr>
          <p:cNvPr id="6" name="Rettangolo 5"/>
          <p:cNvSpPr/>
          <p:nvPr/>
        </p:nvSpPr>
        <p:spPr>
          <a:xfrm>
            <a:off x="2713567" y="3038127"/>
            <a:ext cx="1143000" cy="3725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7" name="Rettangolo 6"/>
          <p:cNvSpPr/>
          <p:nvPr/>
        </p:nvSpPr>
        <p:spPr>
          <a:xfrm>
            <a:off x="4262966" y="3038830"/>
            <a:ext cx="1143000" cy="3725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9" name="Rettangolo 8"/>
          <p:cNvSpPr/>
          <p:nvPr/>
        </p:nvSpPr>
        <p:spPr>
          <a:xfrm>
            <a:off x="5812366" y="3038830"/>
            <a:ext cx="1143000" cy="3725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</a:t>
            </a:r>
            <a:r>
              <a:rPr lang="en-US" baseline="-25000" dirty="0" err="1"/>
              <a:t>n</a:t>
            </a:r>
            <a:endParaRPr lang="en-US" dirty="0"/>
          </a:p>
        </p:txBody>
      </p:sp>
      <p:sp>
        <p:nvSpPr>
          <p:cNvPr id="10" name="Rettangolo arrotondato 9"/>
          <p:cNvSpPr/>
          <p:nvPr/>
        </p:nvSpPr>
        <p:spPr>
          <a:xfrm>
            <a:off x="2713567" y="3788135"/>
            <a:ext cx="1143000" cy="41486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"worker"</a:t>
            </a:r>
          </a:p>
        </p:txBody>
      </p:sp>
      <p:sp>
        <p:nvSpPr>
          <p:cNvPr id="11" name="Rettangolo arrotondato 10"/>
          <p:cNvSpPr/>
          <p:nvPr/>
        </p:nvSpPr>
        <p:spPr>
          <a:xfrm>
            <a:off x="4262966" y="3754263"/>
            <a:ext cx="1143000" cy="41486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"worker"</a:t>
            </a:r>
          </a:p>
        </p:txBody>
      </p:sp>
      <p:sp>
        <p:nvSpPr>
          <p:cNvPr id="12" name="Rettangolo arrotondato 11"/>
          <p:cNvSpPr/>
          <p:nvPr/>
        </p:nvSpPr>
        <p:spPr>
          <a:xfrm>
            <a:off x="5812366" y="3754262"/>
            <a:ext cx="1143000" cy="41486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"worker"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2713567" y="4545898"/>
            <a:ext cx="1143000" cy="3725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4" name="Rettangolo 13"/>
          <p:cNvSpPr/>
          <p:nvPr/>
        </p:nvSpPr>
        <p:spPr>
          <a:xfrm>
            <a:off x="4262966" y="4546601"/>
            <a:ext cx="1143000" cy="3725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5" name="Rettangolo 14"/>
          <p:cNvSpPr/>
          <p:nvPr/>
        </p:nvSpPr>
        <p:spPr>
          <a:xfrm>
            <a:off x="5812366" y="4546601"/>
            <a:ext cx="1143000" cy="3725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</a:t>
            </a:r>
            <a:r>
              <a:rPr lang="en-US" baseline="-25000" dirty="0" err="1"/>
              <a:t>n</a:t>
            </a:r>
            <a:endParaRPr lang="en-US" dirty="0"/>
          </a:p>
        </p:txBody>
      </p:sp>
      <p:sp>
        <p:nvSpPr>
          <p:cNvPr id="16" name="Rettangolo 15"/>
          <p:cNvSpPr/>
          <p:nvPr/>
        </p:nvSpPr>
        <p:spPr>
          <a:xfrm>
            <a:off x="3005666" y="5468764"/>
            <a:ext cx="3657600" cy="3725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"Result"</a:t>
            </a:r>
          </a:p>
        </p:txBody>
      </p:sp>
      <p:pic>
        <p:nvPicPr>
          <p:cNvPr id="42" name="Immagin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198" y="3258964"/>
            <a:ext cx="1622563" cy="1471848"/>
          </a:xfrm>
          <a:prstGeom prst="rect">
            <a:avLst/>
          </a:prstGeom>
        </p:spPr>
      </p:pic>
      <p:sp>
        <p:nvSpPr>
          <p:cNvPr id="43" name="CasellaDiTesto 42"/>
          <p:cNvSpPr txBox="1"/>
          <p:nvPr/>
        </p:nvSpPr>
        <p:spPr>
          <a:xfrm>
            <a:off x="7493627" y="211596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Divide</a:t>
            </a:r>
          </a:p>
        </p:txBody>
      </p:sp>
      <p:sp>
        <p:nvSpPr>
          <p:cNvPr id="44" name="CasellaDiTesto 43"/>
          <p:cNvSpPr txBox="1"/>
          <p:nvPr/>
        </p:nvSpPr>
        <p:spPr>
          <a:xfrm>
            <a:off x="7493627" y="5468764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Conquer</a:t>
            </a:r>
          </a:p>
        </p:txBody>
      </p:sp>
      <p:cxnSp>
        <p:nvCxnSpPr>
          <p:cNvPr id="45" name="Connettore 2 44"/>
          <p:cNvCxnSpPr>
            <a:stCxn id="43" idx="2"/>
          </p:cNvCxnSpPr>
          <p:nvPr/>
        </p:nvCxnSpPr>
        <p:spPr>
          <a:xfrm flipH="1">
            <a:off x="7880912" y="2485296"/>
            <a:ext cx="1" cy="11323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/>
          <p:cNvCxnSpPr/>
          <p:nvPr/>
        </p:nvCxnSpPr>
        <p:spPr>
          <a:xfrm flipH="1">
            <a:off x="7868711" y="4336394"/>
            <a:ext cx="1" cy="11323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067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Parallelization Challenges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How do we assign work units to workers?</a:t>
            </a:r>
          </a:p>
          <a:p>
            <a:pPr lvl="1"/>
            <a:r>
              <a:rPr lang="en-US" dirty="0"/>
              <a:t>What if we have more work units than workers?</a:t>
            </a:r>
          </a:p>
          <a:p>
            <a:pPr lvl="1"/>
            <a:r>
              <a:rPr lang="en-US" dirty="0"/>
              <a:t>What if workers need to share partial results?</a:t>
            </a:r>
          </a:p>
          <a:p>
            <a:pPr lvl="1"/>
            <a:r>
              <a:rPr lang="en-US" dirty="0"/>
              <a:t>How do we aggregate partial results?</a:t>
            </a:r>
          </a:p>
          <a:p>
            <a:pPr lvl="1"/>
            <a:r>
              <a:rPr lang="en-US" dirty="0"/>
              <a:t>How do we know all the workers have finished?</a:t>
            </a:r>
          </a:p>
          <a:p>
            <a:pPr lvl="1"/>
            <a:r>
              <a:rPr lang="en-US" dirty="0"/>
              <a:t>What if workers die?</a:t>
            </a:r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3A36DDCF-9771-480B-AC68-34E03B2011F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2A54C9BD-F2AC-4E29-841F-04CE17D15A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5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Deadlock and starvation</a:t>
            </a:r>
          </a:p>
          <a:p>
            <a:r>
              <a:rPr lang="en-US" dirty="0"/>
              <a:t>Parallelization problems arise from:</a:t>
            </a:r>
          </a:p>
          <a:p>
            <a:pPr lvl="1"/>
            <a:r>
              <a:rPr lang="en-US" dirty="0"/>
              <a:t>Communication between workers (e.g., to exchange state)</a:t>
            </a:r>
          </a:p>
          <a:p>
            <a:pPr lvl="1"/>
            <a:r>
              <a:rPr lang="en-US" dirty="0"/>
              <a:t>Access to shared resources (e.g., data)</a:t>
            </a:r>
          </a:p>
          <a:p>
            <a:r>
              <a:rPr lang="en-US" dirty="0"/>
              <a:t>We need synchronization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C773ACF0-47B2-4142-842D-8A5BE4CF55C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958CE52C-AC57-46C4-B825-A3049238C3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26897" y="1825625"/>
            <a:ext cx="32722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935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But...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difficult to reason about parallelization</a:t>
            </a:r>
          </a:p>
          <a:p>
            <a:r>
              <a:rPr lang="en-US" dirty="0"/>
              <a:t>It is even more difficult to reason about concurrency</a:t>
            </a:r>
          </a:p>
          <a:p>
            <a:pPr lvl="1"/>
            <a:r>
              <a:rPr lang="en-US" dirty="0"/>
              <a:t>At the scale of datacenters (even across datacenters)</a:t>
            </a:r>
          </a:p>
          <a:p>
            <a:pPr lvl="1"/>
            <a:r>
              <a:rPr lang="en-US" dirty="0"/>
              <a:t>In the presence of failures</a:t>
            </a:r>
          </a:p>
          <a:p>
            <a:pPr lvl="1"/>
            <a:r>
              <a:rPr lang="en-US" dirty="0"/>
              <a:t>In terms of multiple interacting services</a:t>
            </a:r>
          </a:p>
          <a:p>
            <a:r>
              <a:rPr lang="en-US" dirty="0"/>
              <a:t>Not to mention debugging…</a:t>
            </a:r>
          </a:p>
          <a:p>
            <a:r>
              <a:rPr lang="en-US" dirty="0"/>
              <a:t>The reality can be hard</a:t>
            </a:r>
          </a:p>
          <a:p>
            <a:pPr lvl="1"/>
            <a:r>
              <a:rPr lang="en-US" dirty="0"/>
              <a:t>Lots of one-off solutions, custom code</a:t>
            </a:r>
          </a:p>
          <a:p>
            <a:pPr lvl="1"/>
            <a:r>
              <a:rPr lang="en-US" dirty="0"/>
              <a:t>Write your own dedicated library, then program with it</a:t>
            </a:r>
          </a:p>
          <a:p>
            <a:pPr lvl="1"/>
            <a:r>
              <a:rPr lang="en-US" dirty="0"/>
              <a:t>Burden on the programmer to explicitly manage everything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403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solution?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Hide system-level details from the developers</a:t>
            </a:r>
          </a:p>
          <a:p>
            <a:pPr lvl="1"/>
            <a:r>
              <a:rPr lang="en-US" dirty="0"/>
              <a:t>No more race conditions, lock contention, etc.</a:t>
            </a:r>
          </a:p>
          <a:p>
            <a:pPr lvl="1"/>
            <a:r>
              <a:rPr lang="en-US" dirty="0"/>
              <a:t>No need to become hardcore techies</a:t>
            </a:r>
          </a:p>
          <a:p>
            <a:r>
              <a:rPr lang="en-US" dirty="0"/>
              <a:t>Separate the </a:t>
            </a:r>
            <a:r>
              <a:rPr lang="en-US" i="1" dirty="0">
                <a:solidFill>
                  <a:srgbClr val="FF0000"/>
                </a:solidFill>
              </a:rPr>
              <a:t>what</a:t>
            </a:r>
            <a:r>
              <a:rPr lang="en-US" dirty="0"/>
              <a:t> from the </a:t>
            </a:r>
            <a:r>
              <a:rPr lang="en-US" i="1" dirty="0">
                <a:solidFill>
                  <a:srgbClr val="FF0000"/>
                </a:solidFill>
              </a:rPr>
              <a:t>how</a:t>
            </a:r>
          </a:p>
          <a:p>
            <a:pPr lvl="1"/>
            <a:r>
              <a:rPr lang="en-US" dirty="0"/>
              <a:t>Developer specifies the computation </a:t>
            </a:r>
            <a:br>
              <a:rPr lang="en-US" dirty="0"/>
            </a:br>
            <a:r>
              <a:rPr lang="en-US" dirty="0"/>
              <a:t>that needs to be performed</a:t>
            </a:r>
          </a:p>
          <a:p>
            <a:pPr lvl="1"/>
            <a:r>
              <a:rPr lang="en-US" dirty="0"/>
              <a:t>Execution framework (“runtime”) handles </a:t>
            </a:r>
            <a:br>
              <a:rPr lang="en-US" dirty="0"/>
            </a:br>
            <a:r>
              <a:rPr lang="en-US" dirty="0"/>
              <a:t>the actual execution</a:t>
            </a:r>
          </a:p>
          <a:p>
            <a:r>
              <a:rPr lang="en-US" dirty="0">
                <a:solidFill>
                  <a:srgbClr val="FF0000"/>
                </a:solidFill>
              </a:rPr>
              <a:t>The datacenter IS the computer!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17</a:t>
            </a:fld>
            <a:endParaRPr lang="en-US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B9AD00B8-2318-4BD6-A977-0805B2A05A6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9C5E4E35-FE40-4B24-A984-10255F08EB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2810" b="26786"/>
          <a:stretch/>
        </p:blipFill>
        <p:spPr>
          <a:xfrm>
            <a:off x="6172200" y="2363061"/>
            <a:ext cx="5181600" cy="32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97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Disambiguation of 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"</a:t>
            </a:r>
            <a:r>
              <a:rPr lang="en-US" i="1" dirty="0">
                <a:solidFill>
                  <a:schemeClr val="accent1"/>
                </a:solidFill>
              </a:rPr>
              <a:t>MapReduce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/>
              <a:t>is </a:t>
            </a:r>
            <a:r>
              <a:rPr lang="en-US" i="1" dirty="0">
                <a:solidFill>
                  <a:srgbClr val="FF0000"/>
                </a:solidFill>
              </a:rPr>
              <a:t>a programming model and an associated implementation </a:t>
            </a:r>
            <a:r>
              <a:rPr lang="en-US" i="1" dirty="0"/>
              <a:t>for processing and generating large data sets. Users specify a </a:t>
            </a:r>
            <a:r>
              <a:rPr lang="en-US" i="1" dirty="0">
                <a:solidFill>
                  <a:schemeClr val="accent6"/>
                </a:solidFill>
              </a:rPr>
              <a:t>map</a:t>
            </a:r>
            <a:r>
              <a:rPr lang="en-US" i="1" dirty="0"/>
              <a:t> function that processes a key/value pair to generate a set of intermediate key/value pairs, and a </a:t>
            </a:r>
            <a:r>
              <a:rPr lang="en-US" i="1" dirty="0">
                <a:solidFill>
                  <a:schemeClr val="accent6"/>
                </a:solidFill>
              </a:rPr>
              <a:t>reduce</a:t>
            </a:r>
            <a:r>
              <a:rPr lang="en-US" i="1" dirty="0"/>
              <a:t> function that merges all intermediate values associated with the same intermediate key."</a:t>
            </a:r>
          </a:p>
          <a:p>
            <a:pPr algn="r"/>
            <a:r>
              <a:rPr lang="en-US" dirty="0"/>
              <a:t>-- Dean J., </a:t>
            </a:r>
            <a:r>
              <a:rPr lang="en-US" dirty="0" err="1"/>
              <a:t>Ghemawat</a:t>
            </a:r>
            <a:r>
              <a:rPr lang="en-US" dirty="0"/>
              <a:t> S. (Google)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Hadoop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MapReduce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is </a:t>
            </a:r>
            <a:r>
              <a:rPr lang="en-US" dirty="0">
                <a:solidFill>
                  <a:srgbClr val="FF0000"/>
                </a:solidFill>
              </a:rPr>
              <a:t>an open-source implementation</a:t>
            </a:r>
            <a:r>
              <a:rPr lang="en-US" dirty="0"/>
              <a:t> of the MapReduce programming model</a:t>
            </a:r>
          </a:p>
        </p:txBody>
      </p:sp>
      <p:sp>
        <p:nvSpPr>
          <p:cNvPr id="2" name="Segnaposto numero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0CCE87-1B0E-4A52-BA2E-4B6B74896E37}" type="slidenum">
              <a:rPr lang="it-IT" smtClean="0"/>
              <a:pPr>
                <a:defRPr/>
              </a:pPr>
              <a:t>18</a:t>
            </a:fld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3C85207-7573-42E6-9109-FA67F8DC252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Segnaposto contenuto 7" descr="Immagine che contiene testo, elefante&#10;&#10;Descrizione generata automaticamente">
            <a:extLst>
              <a:ext uri="{FF2B5EF4-FFF2-40B4-BE49-F238E27FC236}">
                <a16:creationId xmlns:a16="http://schemas.microsoft.com/office/drawing/2014/main" id="{DD49388A-6732-43EA-BBFE-3720396FF4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818" y="1825625"/>
            <a:ext cx="3322364" cy="4351338"/>
          </a:xfrm>
        </p:spPr>
      </p:pic>
    </p:spTree>
    <p:extLst>
      <p:ext uri="{BB962C8B-B14F-4D97-AF65-F5344CB8AC3E}">
        <p14:creationId xmlns:p14="http://schemas.microsoft.com/office/powerpoint/2010/main" val="2593050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Map Reduce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Designed for batch processing</a:t>
            </a:r>
          </a:p>
          <a:p>
            <a:pPr lvl="1"/>
            <a:r>
              <a:rPr lang="en-US" dirty="0"/>
              <a:t>Not suitable for iterative algorithms or interactive data mining</a:t>
            </a:r>
          </a:p>
          <a:p>
            <a:r>
              <a:rPr lang="en-US" dirty="0">
                <a:solidFill>
                  <a:srgbClr val="FF0000"/>
                </a:solidFill>
              </a:rPr>
              <a:t>Strict paradigm</a:t>
            </a:r>
          </a:p>
          <a:p>
            <a:pPr lvl="1"/>
            <a:r>
              <a:rPr lang="en-US" dirty="0"/>
              <a:t>Everything has to fit into Map and Reduce</a:t>
            </a:r>
          </a:p>
          <a:p>
            <a:pPr lvl="1"/>
            <a:r>
              <a:rPr lang="en-US" dirty="0"/>
              <a:t>Complex algorithms will take multiple jobs and passes on hard disk </a:t>
            </a:r>
          </a:p>
          <a:p>
            <a:r>
              <a:rPr lang="en-US" dirty="0">
                <a:solidFill>
                  <a:srgbClr val="FF0000"/>
                </a:solidFill>
              </a:rPr>
              <a:t>New hardware capabilities are not exploited</a:t>
            </a:r>
          </a:p>
          <a:p>
            <a:pPr lvl="1"/>
            <a:r>
              <a:rPr lang="en-US" dirty="0"/>
              <a:t>Too much pressure on disk; RAM and multicore not adequately exploited</a:t>
            </a:r>
          </a:p>
          <a:p>
            <a:r>
              <a:rPr lang="en-US" dirty="0">
                <a:solidFill>
                  <a:srgbClr val="FF0000"/>
                </a:solidFill>
              </a:rPr>
              <a:t>Too much complex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98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ko-KR" dirty="0"/>
              <a:t>A </a:t>
            </a:r>
            <a:r>
              <a:rPr lang="it-IT" altLang="ko-KR" dirty="0" err="1"/>
              <a:t>definition</a:t>
            </a:r>
            <a:r>
              <a:rPr lang="it-IT" altLang="ko-KR" dirty="0"/>
              <a:t> for </a:t>
            </a:r>
            <a:r>
              <a:rPr lang="it-IT" altLang="ko-KR" noProof="0" dirty="0"/>
              <a:t>Big Data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1B80-7C79-41F7-9946-37F518A5652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it-IT" altLang="ko-KR" noProof="0" dirty="0"/>
          </a:p>
        </p:txBody>
      </p:sp>
      <p:sp>
        <p:nvSpPr>
          <p:cNvPr id="5" name="Rettangolo arrotondato 4"/>
          <p:cNvSpPr/>
          <p:nvPr/>
        </p:nvSpPr>
        <p:spPr>
          <a:xfrm>
            <a:off x="2140614" y="2328053"/>
            <a:ext cx="8103319" cy="10801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"Big data 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exceeds the reach of commonly used hardware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environments 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and software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tools to capture, manage, and process it with in a tolerable elapsed time for its user population." - 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Teradata Magazine article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, 2011</a:t>
            </a:r>
          </a:p>
        </p:txBody>
      </p:sp>
      <p:sp>
        <p:nvSpPr>
          <p:cNvPr id="9" name="Rettangolo arrotondato 8"/>
          <p:cNvSpPr/>
          <p:nvPr/>
        </p:nvSpPr>
        <p:spPr>
          <a:xfrm>
            <a:off x="2140614" y="3516546"/>
            <a:ext cx="8103319" cy="10801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"Big data refers to data sets whose size is </a:t>
            </a:r>
            <a:r>
              <a:rPr lang="en-US" altLang="ko-KR" b="1" dirty="0">
                <a:latin typeface="Helvetica" panose="020B0604020202020204" pitchFamily="34" charset="0"/>
                <a:cs typeface="Helvetica" panose="020B0604020202020204" pitchFamily="34" charset="0"/>
              </a:rPr>
              <a:t>beyond the ability of typical </a:t>
            </a:r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database </a:t>
            </a:r>
            <a:r>
              <a:rPr lang="en-US" altLang="ko-KR" b="1" dirty="0">
                <a:latin typeface="Helvetica" panose="020B0604020202020204" pitchFamily="34" charset="0"/>
                <a:cs typeface="Helvetica" panose="020B0604020202020204" pitchFamily="34" charset="0"/>
              </a:rPr>
              <a:t>software tools </a:t>
            </a:r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to capture, store, manage and analyze." - </a:t>
            </a:r>
            <a:b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altLang="ko-KR" i="1" dirty="0">
                <a:latin typeface="Helvetica" panose="020B0604020202020204" pitchFamily="34" charset="0"/>
                <a:cs typeface="Helvetica" panose="020B0604020202020204" pitchFamily="34" charset="0"/>
              </a:rPr>
              <a:t>The McKinsey Global Institute</a:t>
            </a:r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, 2012</a:t>
            </a:r>
          </a:p>
        </p:txBody>
      </p:sp>
      <p:sp>
        <p:nvSpPr>
          <p:cNvPr id="10" name="Rettangolo arrotondato 9"/>
          <p:cNvSpPr/>
          <p:nvPr/>
        </p:nvSpPr>
        <p:spPr>
          <a:xfrm>
            <a:off x="2140614" y="4702021"/>
            <a:ext cx="8103319" cy="10801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"Big data is data sets that are so voluminous and complex that </a:t>
            </a:r>
            <a:r>
              <a:rPr lang="en-US" altLang="ko-KR" b="1" dirty="0">
                <a:latin typeface="Helvetica" panose="020B0604020202020204" pitchFamily="34" charset="0"/>
                <a:cs typeface="Helvetica" panose="020B0604020202020204" pitchFamily="34" charset="0"/>
              </a:rPr>
              <a:t>traditional</a:t>
            </a:r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 data processing application </a:t>
            </a:r>
            <a:r>
              <a:rPr lang="en-US" altLang="ko-KR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softwares</a:t>
            </a:r>
            <a:r>
              <a:rPr lang="en-US" altLang="ko-KR" b="1" dirty="0">
                <a:latin typeface="Helvetica" panose="020B0604020202020204" pitchFamily="34" charset="0"/>
                <a:cs typeface="Helvetica" panose="020B0604020202020204" pitchFamily="34" charset="0"/>
              </a:rPr>
              <a:t> are inadequate </a:t>
            </a:r>
            <a:r>
              <a:rPr lang="en-US" altLang="ko-KR" dirty="0">
                <a:latin typeface="Helvetica" panose="020B0604020202020204" pitchFamily="34" charset="0"/>
                <a:cs typeface="Helvetica" panose="020B0604020202020204" pitchFamily="34" charset="0"/>
              </a:rPr>
              <a:t>to deal with them." - </a:t>
            </a:r>
            <a:r>
              <a:rPr lang="en-US" altLang="ko-KR" i="1" dirty="0">
                <a:latin typeface="Helvetica" panose="020B0604020202020204" pitchFamily="34" charset="0"/>
                <a:cs typeface="Helvetica" panose="020B0604020202020204" pitchFamily="34" charset="0"/>
              </a:rPr>
              <a:t>Wikipedia</a:t>
            </a:r>
            <a:endParaRPr lang="en-US" altLang="ko-KR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29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Map Reduce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Cilindro 4"/>
          <p:cNvSpPr/>
          <p:nvPr/>
        </p:nvSpPr>
        <p:spPr>
          <a:xfrm>
            <a:off x="2720480" y="2799387"/>
            <a:ext cx="650631" cy="5890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uppo 5"/>
          <p:cNvGrpSpPr/>
          <p:nvPr/>
        </p:nvGrpSpPr>
        <p:grpSpPr>
          <a:xfrm>
            <a:off x="5246803" y="2799387"/>
            <a:ext cx="883921" cy="741484"/>
            <a:chOff x="3827584" y="2209800"/>
            <a:chExt cx="883921" cy="741484"/>
          </a:xfrm>
        </p:grpSpPr>
        <p:sp>
          <p:nvSpPr>
            <p:cNvPr id="7" name="Cilindro 6"/>
            <p:cNvSpPr/>
            <p:nvPr/>
          </p:nvSpPr>
          <p:spPr>
            <a:xfrm>
              <a:off x="3827584" y="22098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ilindro 7"/>
            <p:cNvSpPr/>
            <p:nvPr/>
          </p:nvSpPr>
          <p:spPr>
            <a:xfrm>
              <a:off x="3944229" y="22860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ilindro 8"/>
            <p:cNvSpPr/>
            <p:nvPr/>
          </p:nvSpPr>
          <p:spPr>
            <a:xfrm>
              <a:off x="4060874" y="23622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uppo 9"/>
          <p:cNvGrpSpPr/>
          <p:nvPr/>
        </p:nvGrpSpPr>
        <p:grpSpPr>
          <a:xfrm>
            <a:off x="8150021" y="2799387"/>
            <a:ext cx="883921" cy="741484"/>
            <a:chOff x="3827584" y="2209800"/>
            <a:chExt cx="883921" cy="741484"/>
          </a:xfrm>
        </p:grpSpPr>
        <p:sp>
          <p:nvSpPr>
            <p:cNvPr id="11" name="Cilindro 10"/>
            <p:cNvSpPr/>
            <p:nvPr/>
          </p:nvSpPr>
          <p:spPr>
            <a:xfrm>
              <a:off x="3827584" y="22098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ilindro 11"/>
            <p:cNvSpPr/>
            <p:nvPr/>
          </p:nvSpPr>
          <p:spPr>
            <a:xfrm>
              <a:off x="3944229" y="22860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ilindro 12"/>
            <p:cNvSpPr/>
            <p:nvPr/>
          </p:nvSpPr>
          <p:spPr>
            <a:xfrm>
              <a:off x="4060874" y="2362200"/>
              <a:ext cx="650631" cy="589084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Connettore 2 13"/>
          <p:cNvCxnSpPr>
            <a:stCxn id="5" idx="4"/>
            <a:endCxn id="15" idx="1"/>
          </p:cNvCxnSpPr>
          <p:nvPr/>
        </p:nvCxnSpPr>
        <p:spPr>
          <a:xfrm>
            <a:off x="3371110" y="3093929"/>
            <a:ext cx="529004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14"/>
          <p:cNvSpPr/>
          <p:nvPr/>
        </p:nvSpPr>
        <p:spPr>
          <a:xfrm>
            <a:off x="3900114" y="2875587"/>
            <a:ext cx="817684" cy="4366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iter</a:t>
            </a:r>
            <a:r>
              <a:rPr lang="en-US" dirty="0"/>
              <a:t>. 1</a:t>
            </a:r>
          </a:p>
        </p:txBody>
      </p:sp>
      <p:cxnSp>
        <p:nvCxnSpPr>
          <p:cNvPr id="16" name="Connettore 2 15"/>
          <p:cNvCxnSpPr>
            <a:stCxn id="15" idx="3"/>
            <a:endCxn id="7" idx="2"/>
          </p:cNvCxnSpPr>
          <p:nvPr/>
        </p:nvCxnSpPr>
        <p:spPr>
          <a:xfrm>
            <a:off x="4717798" y="3093929"/>
            <a:ext cx="529004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/>
          <p:cNvCxnSpPr>
            <a:endCxn id="18" idx="1"/>
          </p:cNvCxnSpPr>
          <p:nvPr/>
        </p:nvCxnSpPr>
        <p:spPr>
          <a:xfrm>
            <a:off x="6152701" y="3093929"/>
            <a:ext cx="529004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tangolo 17"/>
          <p:cNvSpPr/>
          <p:nvPr/>
        </p:nvSpPr>
        <p:spPr>
          <a:xfrm>
            <a:off x="6681705" y="2875587"/>
            <a:ext cx="817684" cy="4366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iter</a:t>
            </a:r>
            <a:r>
              <a:rPr lang="en-US" dirty="0"/>
              <a:t>. 2</a:t>
            </a:r>
          </a:p>
        </p:txBody>
      </p:sp>
      <p:cxnSp>
        <p:nvCxnSpPr>
          <p:cNvPr id="19" name="Connettore 2 18"/>
          <p:cNvCxnSpPr>
            <a:stCxn id="18" idx="3"/>
            <a:endCxn id="11" idx="2"/>
          </p:cNvCxnSpPr>
          <p:nvPr/>
        </p:nvCxnSpPr>
        <p:spPr>
          <a:xfrm>
            <a:off x="7499390" y="3093929"/>
            <a:ext cx="65063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/>
          <p:cNvCxnSpPr/>
          <p:nvPr/>
        </p:nvCxnSpPr>
        <p:spPr>
          <a:xfrm>
            <a:off x="9045251" y="3093929"/>
            <a:ext cx="65063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/>
          <p:cNvSpPr txBox="1"/>
          <p:nvPr/>
        </p:nvSpPr>
        <p:spPr>
          <a:xfrm>
            <a:off x="3326226" y="2311682"/>
            <a:ext cx="625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HDFS</a:t>
            </a:r>
            <a:br>
              <a:rPr lang="en-US" sz="1600" dirty="0"/>
            </a:br>
            <a:r>
              <a:rPr lang="en-US" sz="1600" dirty="0"/>
              <a:t>read</a:t>
            </a:r>
          </a:p>
        </p:txBody>
      </p:sp>
      <p:sp>
        <p:nvSpPr>
          <p:cNvPr id="22" name="CasellaDiTesto 21"/>
          <p:cNvSpPr txBox="1"/>
          <p:nvPr/>
        </p:nvSpPr>
        <p:spPr>
          <a:xfrm>
            <a:off x="6043578" y="2309336"/>
            <a:ext cx="625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HDFS</a:t>
            </a:r>
            <a:br>
              <a:rPr lang="en-US" sz="1600" dirty="0"/>
            </a:br>
            <a:r>
              <a:rPr lang="en-US" sz="1600" dirty="0"/>
              <a:t>read</a:t>
            </a:r>
          </a:p>
        </p:txBody>
      </p:sp>
      <p:sp>
        <p:nvSpPr>
          <p:cNvPr id="23" name="CasellaDiTesto 22"/>
          <p:cNvSpPr txBox="1"/>
          <p:nvPr/>
        </p:nvSpPr>
        <p:spPr>
          <a:xfrm>
            <a:off x="4645800" y="2311682"/>
            <a:ext cx="625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HDFS</a:t>
            </a:r>
            <a:br>
              <a:rPr lang="en-US" sz="1600" dirty="0"/>
            </a:br>
            <a:r>
              <a:rPr lang="en-US" sz="1600" dirty="0"/>
              <a:t>write</a:t>
            </a:r>
          </a:p>
        </p:txBody>
      </p:sp>
      <p:sp>
        <p:nvSpPr>
          <p:cNvPr id="24" name="CasellaDiTesto 23"/>
          <p:cNvSpPr txBox="1"/>
          <p:nvPr/>
        </p:nvSpPr>
        <p:spPr>
          <a:xfrm>
            <a:off x="7514830" y="2310275"/>
            <a:ext cx="625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HDFS</a:t>
            </a:r>
            <a:br>
              <a:rPr lang="en-US" sz="1600" dirty="0"/>
            </a:br>
            <a:r>
              <a:rPr lang="en-US" sz="1600" dirty="0"/>
              <a:t>write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2729405" y="3397799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Input</a:t>
            </a:r>
          </a:p>
        </p:txBody>
      </p:sp>
      <p:sp>
        <p:nvSpPr>
          <p:cNvPr id="26" name="CasellaDiTesto 25"/>
          <p:cNvSpPr txBox="1"/>
          <p:nvPr/>
        </p:nvSpPr>
        <p:spPr>
          <a:xfrm>
            <a:off x="9696088" y="2973717"/>
            <a:ext cx="338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...</a:t>
            </a:r>
          </a:p>
        </p:txBody>
      </p:sp>
      <p:sp>
        <p:nvSpPr>
          <p:cNvPr id="27" name="Angolo ripiegato 26"/>
          <p:cNvSpPr/>
          <p:nvPr/>
        </p:nvSpPr>
        <p:spPr>
          <a:xfrm rot="10800000">
            <a:off x="2466957" y="4066605"/>
            <a:ext cx="677334" cy="1219200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ttangolo arrotondato 27"/>
          <p:cNvSpPr/>
          <p:nvPr/>
        </p:nvSpPr>
        <p:spPr>
          <a:xfrm>
            <a:off x="3769571" y="4133760"/>
            <a:ext cx="570262" cy="25421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29" name="Rettangolo arrotondato 28"/>
          <p:cNvSpPr/>
          <p:nvPr/>
        </p:nvSpPr>
        <p:spPr>
          <a:xfrm>
            <a:off x="4936539" y="4329162"/>
            <a:ext cx="690357" cy="25421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Reduce</a:t>
            </a:r>
          </a:p>
        </p:txBody>
      </p:sp>
      <p:sp>
        <p:nvSpPr>
          <p:cNvPr id="30" name="Rettangolo arrotondato 29"/>
          <p:cNvSpPr/>
          <p:nvPr/>
        </p:nvSpPr>
        <p:spPr>
          <a:xfrm>
            <a:off x="3769571" y="4521265"/>
            <a:ext cx="570262" cy="25421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31" name="Rettangolo arrotondato 30"/>
          <p:cNvSpPr/>
          <p:nvPr/>
        </p:nvSpPr>
        <p:spPr>
          <a:xfrm>
            <a:off x="3769571" y="4908770"/>
            <a:ext cx="570262" cy="25421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32" name="Rettangolo arrotondato 31"/>
          <p:cNvSpPr/>
          <p:nvPr/>
        </p:nvSpPr>
        <p:spPr>
          <a:xfrm>
            <a:off x="4936539" y="4751614"/>
            <a:ext cx="690357" cy="25421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Reduce</a:t>
            </a:r>
          </a:p>
        </p:txBody>
      </p:sp>
      <p:sp>
        <p:nvSpPr>
          <p:cNvPr id="33" name="CasellaDiTesto 32"/>
          <p:cNvSpPr txBox="1"/>
          <p:nvPr/>
        </p:nvSpPr>
        <p:spPr>
          <a:xfrm>
            <a:off x="2492077" y="450692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34" name="Angolo ripiegato 33"/>
          <p:cNvSpPr/>
          <p:nvPr/>
        </p:nvSpPr>
        <p:spPr>
          <a:xfrm rot="10800000">
            <a:off x="6223600" y="4066605"/>
            <a:ext cx="677334" cy="1219200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CasellaDiTesto 34"/>
          <p:cNvSpPr txBox="1"/>
          <p:nvPr/>
        </p:nvSpPr>
        <p:spPr>
          <a:xfrm>
            <a:off x="6171775" y="4540166"/>
            <a:ext cx="780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Output</a:t>
            </a:r>
          </a:p>
        </p:txBody>
      </p:sp>
      <p:sp>
        <p:nvSpPr>
          <p:cNvPr id="38" name="Parentesi quadra chiusa 37"/>
          <p:cNvSpPr/>
          <p:nvPr/>
        </p:nvSpPr>
        <p:spPr>
          <a:xfrm>
            <a:off x="3188108" y="4066035"/>
            <a:ext cx="70762" cy="389663"/>
          </a:xfrm>
          <a:prstGeom prst="righ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Parentesi quadra chiusa 38"/>
          <p:cNvSpPr/>
          <p:nvPr/>
        </p:nvSpPr>
        <p:spPr>
          <a:xfrm>
            <a:off x="3188108" y="4481099"/>
            <a:ext cx="70762" cy="389663"/>
          </a:xfrm>
          <a:prstGeom prst="righ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arentesi quadra chiusa 39"/>
          <p:cNvSpPr/>
          <p:nvPr/>
        </p:nvSpPr>
        <p:spPr>
          <a:xfrm>
            <a:off x="3188108" y="4888011"/>
            <a:ext cx="70762" cy="389663"/>
          </a:xfrm>
          <a:prstGeom prst="righ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arentesi quadra aperta 41"/>
          <p:cNvSpPr/>
          <p:nvPr/>
        </p:nvSpPr>
        <p:spPr>
          <a:xfrm>
            <a:off x="6144665" y="4066035"/>
            <a:ext cx="53814" cy="643409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arentesi quadra aperta 42"/>
          <p:cNvSpPr/>
          <p:nvPr/>
        </p:nvSpPr>
        <p:spPr>
          <a:xfrm>
            <a:off x="6144666" y="4709443"/>
            <a:ext cx="45719" cy="575224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Connettore 2 44"/>
          <p:cNvCxnSpPr>
            <a:stCxn id="38" idx="2"/>
            <a:endCxn id="28" idx="1"/>
          </p:cNvCxnSpPr>
          <p:nvPr/>
        </p:nvCxnSpPr>
        <p:spPr>
          <a:xfrm>
            <a:off x="3258871" y="4260866"/>
            <a:ext cx="51070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2 46"/>
          <p:cNvCxnSpPr>
            <a:stCxn id="39" idx="2"/>
            <a:endCxn id="30" idx="1"/>
          </p:cNvCxnSpPr>
          <p:nvPr/>
        </p:nvCxnSpPr>
        <p:spPr>
          <a:xfrm flipV="1">
            <a:off x="3258871" y="4648372"/>
            <a:ext cx="510701" cy="2755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/>
          <p:cNvCxnSpPr>
            <a:stCxn id="40" idx="2"/>
            <a:endCxn id="31" idx="1"/>
          </p:cNvCxnSpPr>
          <p:nvPr/>
        </p:nvCxnSpPr>
        <p:spPr>
          <a:xfrm flipV="1">
            <a:off x="3258871" y="5035876"/>
            <a:ext cx="510701" cy="4696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2 50"/>
          <p:cNvCxnSpPr>
            <a:stCxn id="28" idx="3"/>
            <a:endCxn id="29" idx="1"/>
          </p:cNvCxnSpPr>
          <p:nvPr/>
        </p:nvCxnSpPr>
        <p:spPr>
          <a:xfrm>
            <a:off x="4339834" y="4260866"/>
            <a:ext cx="596705" cy="19540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>
            <a:endCxn id="32" idx="1"/>
          </p:cNvCxnSpPr>
          <p:nvPr/>
        </p:nvCxnSpPr>
        <p:spPr>
          <a:xfrm>
            <a:off x="4339834" y="4252962"/>
            <a:ext cx="596705" cy="62575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>
            <a:endCxn id="29" idx="1"/>
          </p:cNvCxnSpPr>
          <p:nvPr/>
        </p:nvCxnSpPr>
        <p:spPr>
          <a:xfrm flipV="1">
            <a:off x="4339834" y="4456269"/>
            <a:ext cx="596705" cy="192103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2 58"/>
          <p:cNvCxnSpPr>
            <a:stCxn id="30" idx="3"/>
            <a:endCxn id="32" idx="1"/>
          </p:cNvCxnSpPr>
          <p:nvPr/>
        </p:nvCxnSpPr>
        <p:spPr>
          <a:xfrm>
            <a:off x="4339834" y="4648372"/>
            <a:ext cx="596705" cy="23034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/>
          <p:cNvCxnSpPr>
            <a:stCxn id="31" idx="3"/>
            <a:endCxn id="29" idx="1"/>
          </p:cNvCxnSpPr>
          <p:nvPr/>
        </p:nvCxnSpPr>
        <p:spPr>
          <a:xfrm flipV="1">
            <a:off x="4339834" y="4456268"/>
            <a:ext cx="596705" cy="5796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/>
          <p:cNvCxnSpPr>
            <a:stCxn id="31" idx="3"/>
            <a:endCxn id="32" idx="1"/>
          </p:cNvCxnSpPr>
          <p:nvPr/>
        </p:nvCxnSpPr>
        <p:spPr>
          <a:xfrm flipV="1">
            <a:off x="4339834" y="4878720"/>
            <a:ext cx="596705" cy="15715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ttore 2 64"/>
          <p:cNvCxnSpPr>
            <a:stCxn id="29" idx="3"/>
            <a:endCxn id="42" idx="1"/>
          </p:cNvCxnSpPr>
          <p:nvPr/>
        </p:nvCxnSpPr>
        <p:spPr>
          <a:xfrm flipV="1">
            <a:off x="5626895" y="4387740"/>
            <a:ext cx="517770" cy="6852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2 66"/>
          <p:cNvCxnSpPr>
            <a:stCxn id="32" idx="3"/>
            <a:endCxn id="43" idx="1"/>
          </p:cNvCxnSpPr>
          <p:nvPr/>
        </p:nvCxnSpPr>
        <p:spPr>
          <a:xfrm>
            <a:off x="5626895" y="4878721"/>
            <a:ext cx="517770" cy="11833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ttore 1 68"/>
          <p:cNvCxnSpPr/>
          <p:nvPr/>
        </p:nvCxnSpPr>
        <p:spPr>
          <a:xfrm flipH="1">
            <a:off x="2729405" y="3312272"/>
            <a:ext cx="1170711" cy="7537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1 70"/>
          <p:cNvCxnSpPr/>
          <p:nvPr/>
        </p:nvCxnSpPr>
        <p:spPr>
          <a:xfrm>
            <a:off x="4717799" y="3312272"/>
            <a:ext cx="1963906" cy="7537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86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Spark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</a:t>
            </a:r>
            <a:r>
              <a:rPr lang="en-US" dirty="0">
                <a:solidFill>
                  <a:srgbClr val="FF0000"/>
                </a:solidFill>
              </a:rPr>
              <a:t>fast and general-purpose execution engine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In-memory</a:t>
            </a:r>
            <a:r>
              <a:rPr lang="en-US" dirty="0"/>
              <a:t> data storage for very fast iterative queries</a:t>
            </a:r>
          </a:p>
          <a:p>
            <a:pPr lvl="1"/>
            <a:r>
              <a:rPr lang="en-US" dirty="0"/>
              <a:t>Easy </a:t>
            </a:r>
            <a:r>
              <a:rPr lang="en-US" dirty="0">
                <a:solidFill>
                  <a:srgbClr val="0070C0"/>
                </a:solidFill>
              </a:rPr>
              <a:t>interactive</a:t>
            </a:r>
            <a:r>
              <a:rPr lang="en-US" dirty="0"/>
              <a:t> data analysis</a:t>
            </a:r>
          </a:p>
          <a:p>
            <a:pPr lvl="1"/>
            <a:r>
              <a:rPr lang="en-US" dirty="0"/>
              <a:t>Combines </a:t>
            </a:r>
            <a:r>
              <a:rPr lang="en-US" dirty="0">
                <a:solidFill>
                  <a:srgbClr val="0070C0"/>
                </a:solidFill>
              </a:rPr>
              <a:t>different processing models </a:t>
            </a:r>
            <a:r>
              <a:rPr lang="en-US" dirty="0"/>
              <a:t>(machine learning, SQL, </a:t>
            </a:r>
            <a:br>
              <a:rPr lang="en-US" dirty="0"/>
            </a:br>
            <a:r>
              <a:rPr lang="en-US" dirty="0"/>
              <a:t>streaming, graph computation)</a:t>
            </a:r>
          </a:p>
          <a:p>
            <a:pPr lvl="1"/>
            <a:r>
              <a:rPr lang="en-US" dirty="0"/>
              <a:t>Provides (not only) a MapReduce-like engine..</a:t>
            </a:r>
          </a:p>
          <a:p>
            <a:pPr lvl="1"/>
            <a:r>
              <a:rPr lang="en-US" dirty="0"/>
              <a:t>..but it’s </a:t>
            </a:r>
            <a:r>
              <a:rPr lang="en-US" dirty="0">
                <a:solidFill>
                  <a:srgbClr val="0070C0"/>
                </a:solidFill>
              </a:rPr>
              <a:t>up to 100x faster</a:t>
            </a:r>
            <a:r>
              <a:rPr lang="en-US" dirty="0"/>
              <a:t> than Hadoop MapReduce</a:t>
            </a:r>
          </a:p>
          <a:p>
            <a:r>
              <a:rPr lang="en-US" dirty="0"/>
              <a:t>Compatible with Hadoop’s storage APIs</a:t>
            </a:r>
          </a:p>
          <a:p>
            <a:pPr lvl="1"/>
            <a:r>
              <a:rPr lang="en-US" dirty="0"/>
              <a:t>Can run on top of a Hadoop cluster</a:t>
            </a:r>
          </a:p>
          <a:p>
            <a:pPr lvl="1"/>
            <a:r>
              <a:rPr lang="en-US" dirty="0"/>
              <a:t>Can read/write to any database and any Hadoop-supported system, including HDFS, HBase, Parquet,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21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2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Spark offer?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In-memory data caching</a:t>
            </a:r>
          </a:p>
          <a:p>
            <a:pPr lvl="1"/>
            <a:r>
              <a:rPr lang="en-US" dirty="0"/>
              <a:t>HDD is scanned once, then data is written to/read from RAM</a:t>
            </a:r>
          </a:p>
          <a:p>
            <a:r>
              <a:rPr lang="en-US" dirty="0">
                <a:solidFill>
                  <a:srgbClr val="FF0000"/>
                </a:solidFill>
              </a:rPr>
              <a:t>Lazy computations</a:t>
            </a:r>
          </a:p>
          <a:p>
            <a:pPr lvl="1"/>
            <a:r>
              <a:rPr lang="en-US" dirty="0"/>
              <a:t>The job is optimized before its execution</a:t>
            </a:r>
          </a:p>
          <a:p>
            <a:r>
              <a:rPr lang="en-US" dirty="0">
                <a:solidFill>
                  <a:srgbClr val="FF0000"/>
                </a:solidFill>
              </a:rPr>
              <a:t>Efficient pipelining</a:t>
            </a:r>
          </a:p>
          <a:p>
            <a:pPr lvl="1"/>
            <a:r>
              <a:rPr lang="en-US" dirty="0"/>
              <a:t>Writing to HDD is avoided as much as possible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22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066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pillars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main abstractions of Spark</a:t>
            </a:r>
          </a:p>
          <a:p>
            <a:r>
              <a:rPr lang="en-US" b="1" dirty="0">
                <a:solidFill>
                  <a:srgbClr val="FF0000"/>
                </a:solidFill>
              </a:rPr>
              <a:t>RDD – Resilient Distributed Dataset</a:t>
            </a:r>
          </a:p>
          <a:p>
            <a:pPr lvl="1"/>
            <a:r>
              <a:rPr lang="en-US" dirty="0"/>
              <a:t>An RDD is a collection of data items</a:t>
            </a:r>
          </a:p>
          <a:p>
            <a:pPr lvl="1"/>
            <a:r>
              <a:rPr lang="en-US" dirty="0"/>
              <a:t>It is split into partitions</a:t>
            </a:r>
          </a:p>
          <a:p>
            <a:pPr lvl="1"/>
            <a:r>
              <a:rPr lang="en-US" dirty="0"/>
              <a:t>It is stored in memory on the worker nodes of the cluster</a:t>
            </a:r>
          </a:p>
          <a:p>
            <a:r>
              <a:rPr lang="en-US" b="1" dirty="0">
                <a:solidFill>
                  <a:srgbClr val="FF0000"/>
                </a:solidFill>
              </a:rPr>
              <a:t>DAG – Direct Acyclic Graph</a:t>
            </a:r>
          </a:p>
          <a:p>
            <a:pPr lvl="1"/>
            <a:r>
              <a:rPr lang="en-US" dirty="0"/>
              <a:t>A DAG is a sequence of computations performed on data</a:t>
            </a:r>
          </a:p>
          <a:p>
            <a:pPr lvl="1"/>
            <a:r>
              <a:rPr lang="en-US" dirty="0"/>
              <a:t>Each node is an RDD</a:t>
            </a:r>
          </a:p>
          <a:p>
            <a:pPr lvl="1"/>
            <a:r>
              <a:rPr lang="en-US" dirty="0"/>
              <a:t>Each edge is a transformation of one RDD into another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23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23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RDDs are immutable distributed collection of objects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Resilient</a:t>
            </a:r>
            <a:r>
              <a:rPr lang="en-US" dirty="0"/>
              <a:t>: automatically rebuild on failure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Distributed</a:t>
            </a:r>
            <a:r>
              <a:rPr lang="en-US" dirty="0"/>
              <a:t>: the objects belonging to a given collection are split into </a:t>
            </a:r>
            <a:r>
              <a:rPr lang="en-US" i="1" dirty="0"/>
              <a:t>partitions </a:t>
            </a:r>
            <a:r>
              <a:rPr lang="en-US" dirty="0"/>
              <a:t>and spread across the nodes</a:t>
            </a:r>
          </a:p>
          <a:p>
            <a:pPr lvl="2"/>
            <a:r>
              <a:rPr lang="en-US" dirty="0"/>
              <a:t>RDDs can contain any type of Python, Java, or Scala objects</a:t>
            </a:r>
          </a:p>
          <a:p>
            <a:pPr lvl="2"/>
            <a:r>
              <a:rPr lang="en-US" dirty="0"/>
              <a:t>Distribution allows for scalability and locality-aware scheduling</a:t>
            </a:r>
          </a:p>
          <a:p>
            <a:pPr lvl="2"/>
            <a:r>
              <a:rPr lang="en-US" dirty="0"/>
              <a:t>Partitioning allows to control parallel processing</a:t>
            </a:r>
          </a:p>
          <a:p>
            <a:r>
              <a:rPr lang="en-US" dirty="0"/>
              <a:t>Fundamental characteristics (mostly from </a:t>
            </a:r>
            <a:r>
              <a:rPr lang="en-US" i="1" dirty="0"/>
              <a:t>pure functional programming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Immutable</a:t>
            </a:r>
            <a:r>
              <a:rPr lang="en-US" dirty="0"/>
              <a:t>: once created, it can’t be modified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Lazily evaluated</a:t>
            </a:r>
            <a:r>
              <a:rPr lang="en-US" dirty="0"/>
              <a:t>: optimization before execution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Cacheable</a:t>
            </a:r>
            <a:r>
              <a:rPr lang="en-US" dirty="0"/>
              <a:t>: can persist in memory, spill to disk if necessary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Type inference</a:t>
            </a:r>
            <a:r>
              <a:rPr lang="en-US" dirty="0"/>
              <a:t>: data types are not declared but inferred (≠ dynamic typing)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24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92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RDDs offer two types of operations: </a:t>
            </a:r>
            <a:r>
              <a:rPr lang="en-US" i="1" dirty="0"/>
              <a:t>transformations </a:t>
            </a:r>
            <a:r>
              <a:rPr lang="en-US" dirty="0"/>
              <a:t>and </a:t>
            </a:r>
            <a:r>
              <a:rPr lang="en-US" i="1" dirty="0"/>
              <a:t>actions</a:t>
            </a: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Transformations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dirty="0"/>
              <a:t>construct a new RDD from a previous one</a:t>
            </a:r>
          </a:p>
          <a:p>
            <a:pPr lvl="1"/>
            <a:r>
              <a:rPr lang="en-US" dirty="0"/>
              <a:t>E.g.: map, </a:t>
            </a:r>
            <a:r>
              <a:rPr lang="en-US" dirty="0" err="1"/>
              <a:t>flatMap</a:t>
            </a:r>
            <a:r>
              <a:rPr lang="en-US" dirty="0"/>
              <a:t>, </a:t>
            </a:r>
            <a:r>
              <a:rPr lang="en-US" dirty="0" err="1"/>
              <a:t>reduceByKey</a:t>
            </a:r>
            <a:r>
              <a:rPr lang="en-US" dirty="0"/>
              <a:t>, filtering, etc.</a:t>
            </a:r>
          </a:p>
          <a:p>
            <a:pPr lvl="1"/>
            <a:r>
              <a:rPr lang="en-US" sz="1600" dirty="0">
                <a:hlinkClick r:id="rId2"/>
              </a:rPr>
              <a:t>https://spark.apache.org/docs/latest/programming-guide.html#transformations</a:t>
            </a:r>
            <a:r>
              <a:rPr lang="en-US" sz="1600" dirty="0"/>
              <a:t>  </a:t>
            </a:r>
          </a:p>
          <a:p>
            <a:r>
              <a:rPr lang="en-US" b="1" dirty="0">
                <a:solidFill>
                  <a:srgbClr val="FF0000"/>
                </a:solidFill>
              </a:rPr>
              <a:t>Actions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compute a result that is either returned to the driver program or saved to an external storage system (e.g., HDFS)</a:t>
            </a:r>
          </a:p>
          <a:p>
            <a:pPr lvl="1"/>
            <a:r>
              <a:rPr lang="en-US" dirty="0"/>
              <a:t>E.g.: </a:t>
            </a:r>
            <a:r>
              <a:rPr lang="en-US" dirty="0" err="1"/>
              <a:t>saveAsTextFile</a:t>
            </a:r>
            <a:r>
              <a:rPr lang="en-US" dirty="0"/>
              <a:t>, count, collect, etc.</a:t>
            </a:r>
          </a:p>
          <a:p>
            <a:pPr lvl="1"/>
            <a:r>
              <a:rPr lang="en-US" sz="1600" dirty="0">
                <a:hlinkClick r:id="rId3"/>
              </a:rPr>
              <a:t>https://spark.apache.org/docs/latest/programming-guide.html#actions</a:t>
            </a:r>
            <a:r>
              <a:rPr lang="en-US" sz="1600" dirty="0"/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25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89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RDDs are </a:t>
            </a:r>
            <a:r>
              <a:rPr lang="en-US" b="1" dirty="0">
                <a:solidFill>
                  <a:srgbClr val="FF0000"/>
                </a:solidFill>
              </a:rPr>
              <a:t>lazily evaluated</a:t>
            </a:r>
            <a:r>
              <a:rPr lang="en-US" dirty="0"/>
              <a:t>, i.e., </a:t>
            </a:r>
            <a:r>
              <a:rPr lang="en-US" dirty="0">
                <a:solidFill>
                  <a:srgbClr val="FF0000"/>
                </a:solidFill>
              </a:rPr>
              <a:t>they are computed when they are used in an action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Until no action is fired, the data to be processed is not even accessed</a:t>
            </a:r>
          </a:p>
          <a:p>
            <a:r>
              <a:rPr lang="en-US" dirty="0"/>
              <a:t>Example (in Python)</a:t>
            </a:r>
          </a:p>
          <a:p>
            <a:pPr marL="457200" lvl="1" indent="0">
              <a:buNone/>
            </a:pPr>
            <a:r>
              <a:rPr lang="en-US" dirty="0" err="1"/>
              <a:t>sc</a:t>
            </a:r>
            <a:r>
              <a:rPr lang="en-US" dirty="0"/>
              <a:t> = new </a:t>
            </a:r>
            <a:r>
              <a:rPr lang="en-US" dirty="0" err="1"/>
              <a:t>SparkContext</a:t>
            </a:r>
            <a:endParaRPr lang="en-US" dirty="0"/>
          </a:p>
          <a:p>
            <a:pPr marL="457200" lvl="1" indent="0">
              <a:buNone/>
            </a:pPr>
            <a:r>
              <a:rPr lang="en-US" dirty="0" err="1"/>
              <a:t>rddLines</a:t>
            </a:r>
            <a:r>
              <a:rPr lang="en-US" dirty="0"/>
              <a:t> = </a:t>
            </a:r>
            <a:r>
              <a:rPr lang="en-US" dirty="0" err="1"/>
              <a:t>sc.textFile</a:t>
            </a:r>
            <a:r>
              <a:rPr lang="en-US" dirty="0"/>
              <a:t>("myFile.txt")</a:t>
            </a:r>
          </a:p>
          <a:p>
            <a:pPr marL="457200" lvl="1" indent="0">
              <a:buNone/>
            </a:pPr>
            <a:r>
              <a:rPr lang="en-US" dirty="0"/>
              <a:t>rddLines2 = </a:t>
            </a:r>
            <a:r>
              <a:rPr lang="en-US" dirty="0" err="1"/>
              <a:t>rddLines.filter</a:t>
            </a:r>
            <a:r>
              <a:rPr lang="en-US" dirty="0"/>
              <a:t> (lambda line: "some text" in line)</a:t>
            </a:r>
          </a:p>
          <a:p>
            <a:pPr marL="457200" lvl="1" indent="0">
              <a:buNone/>
            </a:pPr>
            <a:r>
              <a:rPr lang="en-US" dirty="0"/>
              <a:t>rddLines2.first()</a:t>
            </a:r>
          </a:p>
          <a:p>
            <a:r>
              <a:rPr lang="en-US" dirty="0"/>
              <a:t>There is no need to compute and store everything</a:t>
            </a:r>
          </a:p>
          <a:p>
            <a:pPr lvl="1"/>
            <a:r>
              <a:rPr lang="en-US" dirty="0"/>
              <a:t>In the example, </a:t>
            </a:r>
            <a:r>
              <a:rPr lang="en-US" dirty="0">
                <a:solidFill>
                  <a:srgbClr val="0070C0"/>
                </a:solidFill>
              </a:rPr>
              <a:t>Spark simply scans the file until it finds the first matching line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26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arentesi graffa chiusa 4">
            <a:extLst>
              <a:ext uri="{FF2B5EF4-FFF2-40B4-BE49-F238E27FC236}">
                <a16:creationId xmlns:a16="http://schemas.microsoft.com/office/drawing/2014/main" id="{49CFF065-3AED-409F-93E9-F863ECFC269E}"/>
              </a:ext>
            </a:extLst>
          </p:cNvPr>
          <p:cNvSpPr/>
          <p:nvPr/>
        </p:nvSpPr>
        <p:spPr>
          <a:xfrm>
            <a:off x="7521408" y="3309974"/>
            <a:ext cx="245533" cy="84998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Parentesi graffa chiusa 5">
            <a:extLst>
              <a:ext uri="{FF2B5EF4-FFF2-40B4-BE49-F238E27FC236}">
                <a16:creationId xmlns:a16="http://schemas.microsoft.com/office/drawing/2014/main" id="{C2D136A5-9C81-4721-98ED-1A719BD40430}"/>
              </a:ext>
            </a:extLst>
          </p:cNvPr>
          <p:cNvSpPr/>
          <p:nvPr/>
        </p:nvSpPr>
        <p:spPr>
          <a:xfrm>
            <a:off x="7521408" y="4159954"/>
            <a:ext cx="245533" cy="287867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CasellaDiTesto 6">
            <a:extLst>
              <a:ext uri="{FF2B5EF4-FFF2-40B4-BE49-F238E27FC236}">
                <a16:creationId xmlns:a16="http://schemas.microsoft.com/office/drawing/2014/main" id="{64A2F658-F966-44BF-8FDF-84B5D6740336}"/>
              </a:ext>
            </a:extLst>
          </p:cNvPr>
          <p:cNvSpPr txBox="1"/>
          <p:nvPr/>
        </p:nvSpPr>
        <p:spPr>
          <a:xfrm>
            <a:off x="7828169" y="3528529"/>
            <a:ext cx="1843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Transformations</a:t>
            </a:r>
          </a:p>
        </p:txBody>
      </p:sp>
      <p:sp>
        <p:nvSpPr>
          <p:cNvPr id="10" name="CasellaDiTesto 7">
            <a:extLst>
              <a:ext uri="{FF2B5EF4-FFF2-40B4-BE49-F238E27FC236}">
                <a16:creationId xmlns:a16="http://schemas.microsoft.com/office/drawing/2014/main" id="{5D1EC4FA-53AA-4596-8037-2F5D05D59444}"/>
              </a:ext>
            </a:extLst>
          </p:cNvPr>
          <p:cNvSpPr txBox="1"/>
          <p:nvPr/>
        </p:nvSpPr>
        <p:spPr>
          <a:xfrm>
            <a:off x="7828169" y="411922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Action</a:t>
            </a:r>
          </a:p>
        </p:txBody>
      </p:sp>
    </p:spTree>
    <p:extLst>
      <p:ext uri="{BB962C8B-B14F-4D97-AF65-F5344CB8AC3E}">
        <p14:creationId xmlns:p14="http://schemas.microsoft.com/office/powerpoint/2010/main" val="2034954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user application and on the lineage graphs, </a:t>
            </a:r>
            <a:br>
              <a:rPr lang="en-US" dirty="0"/>
            </a:br>
            <a:r>
              <a:rPr lang="en-US" dirty="0"/>
              <a:t>Spark computes a </a:t>
            </a:r>
            <a:r>
              <a:rPr lang="en-US" dirty="0">
                <a:solidFill>
                  <a:srgbClr val="0070C0"/>
                </a:solidFill>
              </a:rPr>
              <a:t>logical execution plan </a:t>
            </a:r>
            <a:r>
              <a:rPr lang="en-US" dirty="0"/>
              <a:t>in the form of a DAG</a:t>
            </a:r>
          </a:p>
          <a:p>
            <a:pPr lvl="1"/>
            <a:r>
              <a:rPr lang="en-US" dirty="0"/>
              <a:t>Which is later transformed into a physical execution plan</a:t>
            </a:r>
          </a:p>
          <a:p>
            <a:r>
              <a:rPr lang="en-US" dirty="0"/>
              <a:t>The DAG (Directed Acyclic Graph) is </a:t>
            </a:r>
            <a:r>
              <a:rPr lang="en-US" dirty="0">
                <a:solidFill>
                  <a:srgbClr val="FF0000"/>
                </a:solidFill>
              </a:rPr>
              <a:t>a sequence of computations performed on data</a:t>
            </a:r>
          </a:p>
          <a:p>
            <a:pPr lvl="1"/>
            <a:r>
              <a:rPr lang="en-US" dirty="0"/>
              <a:t>Nodes are </a:t>
            </a:r>
            <a:r>
              <a:rPr lang="en-US" b="1" dirty="0"/>
              <a:t>RDDs</a:t>
            </a:r>
          </a:p>
          <a:p>
            <a:pPr lvl="1"/>
            <a:r>
              <a:rPr lang="en-US" dirty="0"/>
              <a:t>Edges are operations on RDDs</a:t>
            </a:r>
          </a:p>
          <a:p>
            <a:pPr lvl="1"/>
            <a:r>
              <a:rPr lang="en-US" dirty="0"/>
              <a:t>The graph is Directed: transformations from a partition A to a partition B</a:t>
            </a:r>
          </a:p>
          <a:p>
            <a:pPr lvl="1"/>
            <a:r>
              <a:rPr lang="en-US" dirty="0"/>
              <a:t>The graph is Acyclic: transformations cannot return an old partition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27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0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decomposition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Application</a:t>
            </a:r>
          </a:p>
          <a:p>
            <a:pPr lvl="1"/>
            <a:r>
              <a:rPr lang="en-US" dirty="0"/>
              <a:t>Single instance of </a:t>
            </a:r>
            <a:r>
              <a:rPr lang="en-US" dirty="0" err="1"/>
              <a:t>SparkContext</a:t>
            </a:r>
            <a:r>
              <a:rPr lang="en-US" dirty="0"/>
              <a:t> that stores data processing logic and schedules series of jobs, sequentially or in parallel </a:t>
            </a:r>
          </a:p>
          <a:p>
            <a:r>
              <a:rPr lang="it-IT" dirty="0">
                <a:solidFill>
                  <a:srgbClr val="FF0000"/>
                </a:solidFill>
              </a:rPr>
              <a:t>Job</a:t>
            </a:r>
          </a:p>
          <a:p>
            <a:pPr lvl="1"/>
            <a:r>
              <a:rPr lang="en-US" dirty="0"/>
              <a:t>Complete set of transformations on RDD that finishes with action or data saving, triggered by the driver application</a:t>
            </a:r>
          </a:p>
          <a:p>
            <a:r>
              <a:rPr lang="it-IT" dirty="0">
                <a:solidFill>
                  <a:srgbClr val="FF0000"/>
                </a:solidFill>
              </a:rPr>
              <a:t>Stage</a:t>
            </a:r>
            <a:r>
              <a:rPr lang="it-IT" dirty="0"/>
              <a:t> </a:t>
            </a:r>
          </a:p>
          <a:p>
            <a:pPr lvl="1"/>
            <a:r>
              <a:rPr lang="en-US" dirty="0"/>
              <a:t>Set of transformations that can be pipelined and executed by a single independent worker</a:t>
            </a:r>
          </a:p>
          <a:p>
            <a:r>
              <a:rPr lang="en-US" dirty="0">
                <a:solidFill>
                  <a:srgbClr val="FF0000"/>
                </a:solidFill>
              </a:rPr>
              <a:t>Task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dirty="0"/>
              <a:t>Basic unit of scheduling: executes the stage on a single data partition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71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count in Scala</a:t>
            </a:r>
          </a:p>
          <a:p>
            <a:pPr marL="457200" lvl="1" indent="0">
              <a:buNone/>
            </a:pPr>
            <a:r>
              <a:rPr lang="en-US" b="1" dirty="0" err="1"/>
              <a:t>textFile</a:t>
            </a:r>
            <a:r>
              <a:rPr lang="en-US" b="1" dirty="0"/>
              <a:t> = </a:t>
            </a:r>
            <a:r>
              <a:rPr lang="en-US" b="1" dirty="0" err="1"/>
              <a:t>sc.textFile</a:t>
            </a:r>
            <a:r>
              <a:rPr lang="en-US" b="1" dirty="0"/>
              <a:t>("</a:t>
            </a:r>
            <a:r>
              <a:rPr lang="en-US" b="1" dirty="0" err="1"/>
              <a:t>hdfs</a:t>
            </a:r>
            <a:r>
              <a:rPr lang="en-US" b="1" dirty="0"/>
              <a:t>://...")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29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8" name="Cilindro 4">
            <a:extLst>
              <a:ext uri="{FF2B5EF4-FFF2-40B4-BE49-F238E27FC236}">
                <a16:creationId xmlns:a16="http://schemas.microsoft.com/office/drawing/2014/main" id="{9877AF10-2FF2-4E41-A531-647021A1F93D}"/>
              </a:ext>
            </a:extLst>
          </p:cNvPr>
          <p:cNvSpPr/>
          <p:nvPr/>
        </p:nvSpPr>
        <p:spPr>
          <a:xfrm>
            <a:off x="5218431" y="5005954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9" name="CasellaDiTesto 5">
            <a:extLst>
              <a:ext uri="{FF2B5EF4-FFF2-40B4-BE49-F238E27FC236}">
                <a16:creationId xmlns:a16="http://schemas.microsoft.com/office/drawing/2014/main" id="{8BE2111A-CE47-4FE6-87C2-FE0CDA30F374}"/>
              </a:ext>
            </a:extLst>
          </p:cNvPr>
          <p:cNvSpPr txBox="1"/>
          <p:nvPr/>
        </p:nvSpPr>
        <p:spPr>
          <a:xfrm>
            <a:off x="6262972" y="615432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0" name="Rettangolo arrotondato 6">
            <a:extLst>
              <a:ext uri="{FF2B5EF4-FFF2-40B4-BE49-F238E27FC236}">
                <a16:creationId xmlns:a16="http://schemas.microsoft.com/office/drawing/2014/main" id="{761F981F-86DF-4B99-968D-FB6A13C29412}"/>
              </a:ext>
            </a:extLst>
          </p:cNvPr>
          <p:cNvSpPr/>
          <p:nvPr/>
        </p:nvSpPr>
        <p:spPr>
          <a:xfrm>
            <a:off x="6357340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" name="Rettangolo arrotondato 7">
            <a:extLst>
              <a:ext uri="{FF2B5EF4-FFF2-40B4-BE49-F238E27FC236}">
                <a16:creationId xmlns:a16="http://schemas.microsoft.com/office/drawing/2014/main" id="{E180568C-1AE4-4D29-8B7F-56CF869BA24E}"/>
              </a:ext>
            </a:extLst>
          </p:cNvPr>
          <p:cNvSpPr/>
          <p:nvPr/>
        </p:nvSpPr>
        <p:spPr>
          <a:xfrm>
            <a:off x="6436955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" name="Rettangolo arrotondato 8">
            <a:extLst>
              <a:ext uri="{FF2B5EF4-FFF2-40B4-BE49-F238E27FC236}">
                <a16:creationId xmlns:a16="http://schemas.microsoft.com/office/drawing/2014/main" id="{745196BD-6AB3-4598-B6F1-CF3F0C804B69}"/>
              </a:ext>
            </a:extLst>
          </p:cNvPr>
          <p:cNvSpPr/>
          <p:nvPr/>
        </p:nvSpPr>
        <p:spPr>
          <a:xfrm>
            <a:off x="6432721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3" name="Rettangolo arrotondato 9">
            <a:extLst>
              <a:ext uri="{FF2B5EF4-FFF2-40B4-BE49-F238E27FC236}">
                <a16:creationId xmlns:a16="http://schemas.microsoft.com/office/drawing/2014/main" id="{96691617-C899-4797-87BE-D46ACA1377BB}"/>
              </a:ext>
            </a:extLst>
          </p:cNvPr>
          <p:cNvSpPr/>
          <p:nvPr/>
        </p:nvSpPr>
        <p:spPr>
          <a:xfrm>
            <a:off x="6432721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4" name="Rettangolo arrotondato 10">
            <a:extLst>
              <a:ext uri="{FF2B5EF4-FFF2-40B4-BE49-F238E27FC236}">
                <a16:creationId xmlns:a16="http://schemas.microsoft.com/office/drawing/2014/main" id="{6124B55A-4425-4EEC-8666-CE82D6A64C1C}"/>
              </a:ext>
            </a:extLst>
          </p:cNvPr>
          <p:cNvSpPr/>
          <p:nvPr/>
        </p:nvSpPr>
        <p:spPr>
          <a:xfrm>
            <a:off x="6436954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30" name="Connettore 2 43">
            <a:extLst>
              <a:ext uri="{FF2B5EF4-FFF2-40B4-BE49-F238E27FC236}">
                <a16:creationId xmlns:a16="http://schemas.microsoft.com/office/drawing/2014/main" id="{22F161D8-DCC1-4051-B148-42DEFD898646}"/>
              </a:ext>
            </a:extLst>
          </p:cNvPr>
          <p:cNvCxnSpPr>
            <a:stCxn id="108" idx="4"/>
            <a:endCxn id="110" idx="1"/>
          </p:cNvCxnSpPr>
          <p:nvPr/>
        </p:nvCxnSpPr>
        <p:spPr>
          <a:xfrm>
            <a:off x="5750139" y="5250898"/>
            <a:ext cx="607200" cy="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670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ko-KR" noProof="0" dirty="0" err="1"/>
              <a:t>When</a:t>
            </a:r>
            <a:r>
              <a:rPr lang="it-IT" altLang="ko-KR" noProof="0" dirty="0"/>
              <a:t> </a:t>
            </a:r>
            <a:r>
              <a:rPr lang="it-IT" altLang="ko-KR" noProof="0" dirty="0" err="1"/>
              <a:t>does</a:t>
            </a:r>
            <a:r>
              <a:rPr lang="it-IT" altLang="ko-KR" noProof="0" dirty="0"/>
              <a:t> data </a:t>
            </a:r>
            <a:r>
              <a:rPr lang="it-IT" altLang="ko-KR" noProof="0" dirty="0" err="1"/>
              <a:t>become</a:t>
            </a:r>
            <a:r>
              <a:rPr lang="it-IT" altLang="ko-KR" noProof="0" dirty="0"/>
              <a:t> "Big"?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1B80-7C79-41F7-9946-37F518A5652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grpSp>
        <p:nvGrpSpPr>
          <p:cNvPr id="3" name="Gruppo 2"/>
          <p:cNvGrpSpPr/>
          <p:nvPr/>
        </p:nvGrpSpPr>
        <p:grpSpPr>
          <a:xfrm>
            <a:off x="2504989" y="2055336"/>
            <a:ext cx="6898720" cy="3852867"/>
            <a:chOff x="553600" y="1772816"/>
            <a:chExt cx="6898720" cy="3852867"/>
          </a:xfrm>
        </p:grpSpPr>
        <p:cxnSp>
          <p:nvCxnSpPr>
            <p:cNvPr id="9" name="Connettore 2 8"/>
            <p:cNvCxnSpPr/>
            <p:nvPr/>
          </p:nvCxnSpPr>
          <p:spPr>
            <a:xfrm>
              <a:off x="1907704" y="5085184"/>
              <a:ext cx="5544616" cy="0"/>
            </a:xfrm>
            <a:prstGeom prst="straightConnector1">
              <a:avLst/>
            </a:prstGeom>
            <a:ln w="19050" cmpd="sng">
              <a:solidFill>
                <a:schemeClr val="tx2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nettore 2 10"/>
            <p:cNvCxnSpPr/>
            <p:nvPr/>
          </p:nvCxnSpPr>
          <p:spPr>
            <a:xfrm flipV="1">
              <a:off x="1907704" y="1772816"/>
              <a:ext cx="0" cy="3312368"/>
            </a:xfrm>
            <a:prstGeom prst="straightConnector1">
              <a:avLst/>
            </a:prstGeom>
            <a:ln w="19050" cmpd="sng">
              <a:solidFill>
                <a:schemeClr val="tx2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ttangolo 14"/>
            <p:cNvSpPr/>
            <p:nvPr/>
          </p:nvSpPr>
          <p:spPr>
            <a:xfrm>
              <a:off x="1903890" y="2132856"/>
              <a:ext cx="4684334" cy="295232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1907704" y="2996952"/>
              <a:ext cx="2192430" cy="208823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/>
                <a:t>Normal</a:t>
              </a:r>
              <a:endParaRPr lang="it-IT" dirty="0"/>
            </a:p>
            <a:p>
              <a:pPr algn="ctr"/>
              <a:r>
                <a:rPr lang="it-IT" dirty="0"/>
                <a:t>processing</a:t>
              </a:r>
            </a:p>
            <a:p>
              <a:pPr algn="ctr"/>
              <a:r>
                <a:rPr lang="it-IT" dirty="0" err="1"/>
                <a:t>capability</a:t>
              </a:r>
              <a:endParaRPr lang="it-IT" dirty="0"/>
            </a:p>
          </p:txBody>
        </p:sp>
        <p:sp>
          <p:nvSpPr>
            <p:cNvPr id="16" name="Rettangolo 15"/>
            <p:cNvSpPr/>
            <p:nvPr/>
          </p:nvSpPr>
          <p:spPr>
            <a:xfrm>
              <a:off x="553600" y="3085800"/>
              <a:ext cx="1260281" cy="10464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latin typeface="+mj-lt"/>
                </a:rPr>
                <a:t>IOPS</a:t>
              </a:r>
            </a:p>
            <a:p>
              <a:r>
                <a:rPr lang="en-US" altLang="ko-KR" sz="1400" dirty="0">
                  <a:latin typeface="+mj-lt"/>
                </a:rPr>
                <a:t>(</a:t>
              </a:r>
              <a:r>
                <a:rPr lang="en-US" altLang="ko-KR" sz="1400" dirty="0" err="1"/>
                <a:t>Input/Output</a:t>
              </a:r>
              <a:r>
                <a:rPr lang="en-US" altLang="ko-KR" sz="1400" dirty="0"/>
                <a:t> </a:t>
              </a:r>
              <a:br>
                <a:rPr lang="en-US" altLang="ko-KR" sz="1400" dirty="0"/>
              </a:br>
              <a:r>
                <a:rPr lang="en-US" altLang="ko-KR" sz="1400" dirty="0"/>
                <a:t>Operations </a:t>
              </a:r>
              <a:br>
                <a:rPr lang="en-US" altLang="ko-KR" sz="1400" dirty="0"/>
              </a:br>
              <a:r>
                <a:rPr lang="en-US" altLang="ko-KR" sz="1400" dirty="0"/>
                <a:t>Per Second)</a:t>
              </a:r>
              <a:endParaRPr lang="en-US" altLang="ko-KR" sz="1400" dirty="0">
                <a:latin typeface="+mj-lt"/>
              </a:endParaRPr>
            </a:p>
          </p:txBody>
        </p:sp>
        <p:sp>
          <p:nvSpPr>
            <p:cNvPr id="18" name="Rettangolo 17"/>
            <p:cNvSpPr/>
            <p:nvPr/>
          </p:nvSpPr>
          <p:spPr>
            <a:xfrm>
              <a:off x="4690605" y="2828835"/>
              <a:ext cx="1149289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</a:rPr>
                <a:t>BIG</a:t>
              </a:r>
            </a:p>
            <a:p>
              <a:pPr algn="ctr"/>
              <a:r>
                <a:rPr lang="en-US" altLang="ko-KR" sz="3600" dirty="0">
                  <a:solidFill>
                    <a:schemeClr val="bg1"/>
                  </a:solidFill>
                </a:rPr>
                <a:t>DATA</a:t>
              </a:r>
            </a:p>
          </p:txBody>
        </p:sp>
        <p:sp>
          <p:nvSpPr>
            <p:cNvPr id="19" name="Rettangolo 18"/>
            <p:cNvSpPr/>
            <p:nvPr/>
          </p:nvSpPr>
          <p:spPr>
            <a:xfrm>
              <a:off x="4011156" y="5225573"/>
              <a:ext cx="147912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latin typeface="+mj-lt"/>
                </a:rPr>
                <a:t>Data volume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7545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7ADC-0E5D-4AE9-B17D-89ED029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116C-5A23-4498-8F2C-B2AC8CD6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count in Scala</a:t>
            </a:r>
          </a:p>
          <a:p>
            <a:pPr marL="457200" lvl="1" indent="0">
              <a:buNone/>
            </a:pPr>
            <a:r>
              <a:rPr lang="en-US" dirty="0" err="1"/>
              <a:t>textFile</a:t>
            </a:r>
            <a:r>
              <a:rPr lang="en-US" dirty="0"/>
              <a:t> = </a:t>
            </a:r>
            <a:r>
              <a:rPr lang="en-US" dirty="0" err="1"/>
              <a:t>sc.textFile</a:t>
            </a:r>
            <a:r>
              <a:rPr lang="en-US" dirty="0"/>
              <a:t>("</a:t>
            </a:r>
            <a:r>
              <a:rPr lang="en-US" dirty="0" err="1"/>
              <a:t>hdfs</a:t>
            </a:r>
            <a:r>
              <a:rPr lang="en-US" dirty="0"/>
              <a:t>://...")</a:t>
            </a:r>
          </a:p>
          <a:p>
            <a:pPr marL="457200" lvl="1" indent="0">
              <a:buNone/>
            </a:pPr>
            <a:r>
              <a:rPr lang="en-US" b="1" dirty="0"/>
              <a:t>counts = </a:t>
            </a:r>
            <a:r>
              <a:rPr lang="en-US" b="1" dirty="0" err="1"/>
              <a:t>textFile</a:t>
            </a:r>
            <a:br>
              <a:rPr lang="en-US" b="1" dirty="0"/>
            </a:br>
            <a:r>
              <a:rPr lang="en-US" b="1" dirty="0"/>
              <a:t>	.</a:t>
            </a:r>
            <a:r>
              <a:rPr lang="en-US" b="1" dirty="0" err="1"/>
              <a:t>flatMap</a:t>
            </a:r>
            <a:r>
              <a:rPr lang="en-US" b="1" dirty="0"/>
              <a:t>(line =&gt; </a:t>
            </a:r>
            <a:r>
              <a:rPr lang="en-US" b="1" dirty="0" err="1"/>
              <a:t>line.split</a:t>
            </a:r>
            <a:r>
              <a:rPr lang="en-US" b="1" dirty="0"/>
              <a:t>(" "))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0365-EEBF-46CC-AB3F-44615E88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81B48-F13D-41FB-ABE1-E8EB7004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30</a:t>
            </a:fld>
            <a:endParaRPr lang="it-IT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6380-3EB4-4EA2-BEA0-E6D401C527E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Cilindro 4">
            <a:extLst>
              <a:ext uri="{FF2B5EF4-FFF2-40B4-BE49-F238E27FC236}">
                <a16:creationId xmlns:a16="http://schemas.microsoft.com/office/drawing/2014/main" id="{29467ABE-F121-4BB3-BB8F-F1B3C0B66E5E}"/>
              </a:ext>
            </a:extLst>
          </p:cNvPr>
          <p:cNvSpPr/>
          <p:nvPr/>
        </p:nvSpPr>
        <p:spPr>
          <a:xfrm>
            <a:off x="5218431" y="5005954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" name="CasellaDiTesto 5">
            <a:extLst>
              <a:ext uri="{FF2B5EF4-FFF2-40B4-BE49-F238E27FC236}">
                <a16:creationId xmlns:a16="http://schemas.microsoft.com/office/drawing/2014/main" id="{C1A1C38F-9AAE-4D71-B6EA-EF49A6730BBE}"/>
              </a:ext>
            </a:extLst>
          </p:cNvPr>
          <p:cNvSpPr txBox="1"/>
          <p:nvPr/>
        </p:nvSpPr>
        <p:spPr>
          <a:xfrm>
            <a:off x="6262972" y="615432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7" name="Rettangolo arrotondato 6">
            <a:extLst>
              <a:ext uri="{FF2B5EF4-FFF2-40B4-BE49-F238E27FC236}">
                <a16:creationId xmlns:a16="http://schemas.microsoft.com/office/drawing/2014/main" id="{A4C12336-9077-477D-9FEA-7DBF3997F998}"/>
              </a:ext>
            </a:extLst>
          </p:cNvPr>
          <p:cNvSpPr/>
          <p:nvPr/>
        </p:nvSpPr>
        <p:spPr>
          <a:xfrm>
            <a:off x="6357340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8" name="Rettangolo arrotondato 7">
            <a:extLst>
              <a:ext uri="{FF2B5EF4-FFF2-40B4-BE49-F238E27FC236}">
                <a16:creationId xmlns:a16="http://schemas.microsoft.com/office/drawing/2014/main" id="{B1460153-418F-4C58-893E-8204C0E710A3}"/>
              </a:ext>
            </a:extLst>
          </p:cNvPr>
          <p:cNvSpPr/>
          <p:nvPr/>
        </p:nvSpPr>
        <p:spPr>
          <a:xfrm>
            <a:off x="6436955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9" name="Rettangolo arrotondato 8">
            <a:extLst>
              <a:ext uri="{FF2B5EF4-FFF2-40B4-BE49-F238E27FC236}">
                <a16:creationId xmlns:a16="http://schemas.microsoft.com/office/drawing/2014/main" id="{9071CB8C-469D-449E-BFAC-F4EF1E1CD784}"/>
              </a:ext>
            </a:extLst>
          </p:cNvPr>
          <p:cNvSpPr/>
          <p:nvPr/>
        </p:nvSpPr>
        <p:spPr>
          <a:xfrm>
            <a:off x="6432721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Rettangolo arrotondato 9">
            <a:extLst>
              <a:ext uri="{FF2B5EF4-FFF2-40B4-BE49-F238E27FC236}">
                <a16:creationId xmlns:a16="http://schemas.microsoft.com/office/drawing/2014/main" id="{9B0F8D4B-92E2-4AF3-A77A-1DB78B95EC70}"/>
              </a:ext>
            </a:extLst>
          </p:cNvPr>
          <p:cNvSpPr/>
          <p:nvPr/>
        </p:nvSpPr>
        <p:spPr>
          <a:xfrm>
            <a:off x="6432721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Rettangolo arrotondato 10">
            <a:extLst>
              <a:ext uri="{FF2B5EF4-FFF2-40B4-BE49-F238E27FC236}">
                <a16:creationId xmlns:a16="http://schemas.microsoft.com/office/drawing/2014/main" id="{BEA6A5F9-2A58-4AB8-912A-E46B3E9C7336}"/>
              </a:ext>
            </a:extLst>
          </p:cNvPr>
          <p:cNvSpPr/>
          <p:nvPr/>
        </p:nvSpPr>
        <p:spPr>
          <a:xfrm>
            <a:off x="6436954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Rettangolo arrotondato 23">
            <a:extLst>
              <a:ext uri="{FF2B5EF4-FFF2-40B4-BE49-F238E27FC236}">
                <a16:creationId xmlns:a16="http://schemas.microsoft.com/office/drawing/2014/main" id="{03A2EF90-99F1-4FB5-8B2F-85842D286257}"/>
              </a:ext>
            </a:extLst>
          </p:cNvPr>
          <p:cNvSpPr/>
          <p:nvPr/>
        </p:nvSpPr>
        <p:spPr>
          <a:xfrm>
            <a:off x="7565363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5" name="Rettangolo arrotondato 24">
            <a:extLst>
              <a:ext uri="{FF2B5EF4-FFF2-40B4-BE49-F238E27FC236}">
                <a16:creationId xmlns:a16="http://schemas.microsoft.com/office/drawing/2014/main" id="{EECC4F47-E0E8-4892-9C0F-8FDCCA8089BA}"/>
              </a:ext>
            </a:extLst>
          </p:cNvPr>
          <p:cNvSpPr/>
          <p:nvPr/>
        </p:nvSpPr>
        <p:spPr>
          <a:xfrm>
            <a:off x="7644978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6" name="Rettangolo arrotondato 25">
            <a:extLst>
              <a:ext uri="{FF2B5EF4-FFF2-40B4-BE49-F238E27FC236}">
                <a16:creationId xmlns:a16="http://schemas.microsoft.com/office/drawing/2014/main" id="{78906D5A-4E56-448E-B7D0-398F145F58E8}"/>
              </a:ext>
            </a:extLst>
          </p:cNvPr>
          <p:cNvSpPr/>
          <p:nvPr/>
        </p:nvSpPr>
        <p:spPr>
          <a:xfrm>
            <a:off x="7640744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7" name="Rettangolo arrotondato 26">
            <a:extLst>
              <a:ext uri="{FF2B5EF4-FFF2-40B4-BE49-F238E27FC236}">
                <a16:creationId xmlns:a16="http://schemas.microsoft.com/office/drawing/2014/main" id="{8883B276-6AE6-4205-9733-A9EA4383B10F}"/>
              </a:ext>
            </a:extLst>
          </p:cNvPr>
          <p:cNvSpPr/>
          <p:nvPr/>
        </p:nvSpPr>
        <p:spPr>
          <a:xfrm>
            <a:off x="7640744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8" name="Rettangolo arrotondato 27">
            <a:extLst>
              <a:ext uri="{FF2B5EF4-FFF2-40B4-BE49-F238E27FC236}">
                <a16:creationId xmlns:a16="http://schemas.microsoft.com/office/drawing/2014/main" id="{57E97AA1-5865-412D-91BD-144D1EF4243A}"/>
              </a:ext>
            </a:extLst>
          </p:cNvPr>
          <p:cNvSpPr/>
          <p:nvPr/>
        </p:nvSpPr>
        <p:spPr>
          <a:xfrm>
            <a:off x="7644977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64" name="Connettore 2 43">
            <a:extLst>
              <a:ext uri="{FF2B5EF4-FFF2-40B4-BE49-F238E27FC236}">
                <a16:creationId xmlns:a16="http://schemas.microsoft.com/office/drawing/2014/main" id="{A1D52BA7-72A4-4DB4-B75A-6875C4F81527}"/>
              </a:ext>
            </a:extLst>
          </p:cNvPr>
          <p:cNvCxnSpPr>
            <a:stCxn id="25" idx="4"/>
            <a:endCxn id="27" idx="1"/>
          </p:cNvCxnSpPr>
          <p:nvPr/>
        </p:nvCxnSpPr>
        <p:spPr>
          <a:xfrm>
            <a:off x="5750139" y="5250898"/>
            <a:ext cx="607200" cy="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ttore 2 45">
            <a:extLst>
              <a:ext uri="{FF2B5EF4-FFF2-40B4-BE49-F238E27FC236}">
                <a16:creationId xmlns:a16="http://schemas.microsoft.com/office/drawing/2014/main" id="{2827D723-361E-4340-8C47-0CB26A1D2436}"/>
              </a:ext>
            </a:extLst>
          </p:cNvPr>
          <p:cNvCxnSpPr>
            <a:stCxn id="28" idx="3"/>
            <a:endCxn id="45" idx="1"/>
          </p:cNvCxnSpPr>
          <p:nvPr/>
        </p:nvCxnSpPr>
        <p:spPr>
          <a:xfrm>
            <a:off x="6942561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2 48">
            <a:extLst>
              <a:ext uri="{FF2B5EF4-FFF2-40B4-BE49-F238E27FC236}">
                <a16:creationId xmlns:a16="http://schemas.microsoft.com/office/drawing/2014/main" id="{0814632F-55C7-4041-A7B4-8B392060792C}"/>
              </a:ext>
            </a:extLst>
          </p:cNvPr>
          <p:cNvCxnSpPr>
            <a:stCxn id="29" idx="3"/>
            <a:endCxn id="46" idx="1"/>
          </p:cNvCxnSpPr>
          <p:nvPr/>
        </p:nvCxnSpPr>
        <p:spPr>
          <a:xfrm>
            <a:off x="6938327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2 54">
            <a:extLst>
              <a:ext uri="{FF2B5EF4-FFF2-40B4-BE49-F238E27FC236}">
                <a16:creationId xmlns:a16="http://schemas.microsoft.com/office/drawing/2014/main" id="{B100D73F-366C-4722-839B-8408BA4636BC}"/>
              </a:ext>
            </a:extLst>
          </p:cNvPr>
          <p:cNvCxnSpPr>
            <a:stCxn id="30" idx="3"/>
            <a:endCxn id="47" idx="1"/>
          </p:cNvCxnSpPr>
          <p:nvPr/>
        </p:nvCxnSpPr>
        <p:spPr>
          <a:xfrm>
            <a:off x="6938327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2 55">
            <a:extLst>
              <a:ext uri="{FF2B5EF4-FFF2-40B4-BE49-F238E27FC236}">
                <a16:creationId xmlns:a16="http://schemas.microsoft.com/office/drawing/2014/main" id="{A776EE73-0EA9-4727-8B83-F18C9C4FA0F2}"/>
              </a:ext>
            </a:extLst>
          </p:cNvPr>
          <p:cNvCxnSpPr>
            <a:stCxn id="31" idx="3"/>
            <a:endCxn id="48" idx="1"/>
          </p:cNvCxnSpPr>
          <p:nvPr/>
        </p:nvCxnSpPr>
        <p:spPr>
          <a:xfrm>
            <a:off x="6942560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CasellaDiTesto 137">
            <a:extLst>
              <a:ext uri="{FF2B5EF4-FFF2-40B4-BE49-F238E27FC236}">
                <a16:creationId xmlns:a16="http://schemas.microsoft.com/office/drawing/2014/main" id="{EA2D2433-62A5-4C04-9333-BF4ECF0ED579}"/>
              </a:ext>
            </a:extLst>
          </p:cNvPr>
          <p:cNvSpPr txBox="1"/>
          <p:nvPr/>
        </p:nvSpPr>
        <p:spPr>
          <a:xfrm>
            <a:off x="7464583" y="6148830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flatMap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365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example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count in Scala</a:t>
            </a:r>
          </a:p>
          <a:p>
            <a:pPr marL="457200" lvl="1" indent="0">
              <a:buNone/>
            </a:pPr>
            <a:r>
              <a:rPr lang="en-US" dirty="0" err="1"/>
              <a:t>textFile</a:t>
            </a:r>
            <a:r>
              <a:rPr lang="en-US" dirty="0"/>
              <a:t> = </a:t>
            </a:r>
            <a:r>
              <a:rPr lang="en-US" dirty="0" err="1"/>
              <a:t>sc.textFile</a:t>
            </a:r>
            <a:r>
              <a:rPr lang="en-US" dirty="0"/>
              <a:t>("</a:t>
            </a:r>
            <a:r>
              <a:rPr lang="en-US" dirty="0" err="1"/>
              <a:t>hdfs</a:t>
            </a:r>
            <a:r>
              <a:rPr lang="en-US" dirty="0"/>
              <a:t>://...")</a:t>
            </a:r>
          </a:p>
          <a:p>
            <a:pPr marL="457200" lvl="1" indent="0">
              <a:buNone/>
            </a:pPr>
            <a:r>
              <a:rPr lang="en-US" dirty="0"/>
              <a:t>counts = </a:t>
            </a:r>
            <a:r>
              <a:rPr lang="en-US" dirty="0" err="1"/>
              <a:t>textFile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flatMap</a:t>
            </a:r>
            <a:r>
              <a:rPr lang="en-US" dirty="0"/>
              <a:t>(line =&gt; </a:t>
            </a:r>
            <a:r>
              <a:rPr lang="en-US" dirty="0" err="1"/>
              <a:t>line.split</a:t>
            </a:r>
            <a:r>
              <a:rPr lang="en-US" dirty="0"/>
              <a:t>(" "))</a:t>
            </a:r>
            <a:br>
              <a:rPr lang="en-US" dirty="0"/>
            </a:br>
            <a:r>
              <a:rPr lang="en-US" dirty="0"/>
              <a:t>	.</a:t>
            </a:r>
            <a:r>
              <a:rPr lang="en-US" b="1" dirty="0"/>
              <a:t>map(lambda word: (word, 1))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31</a:t>
            </a:fld>
            <a:endParaRPr lang="en-US" dirty="0"/>
          </a:p>
        </p:txBody>
      </p:sp>
      <p:sp>
        <p:nvSpPr>
          <p:cNvPr id="50" name="Cilindro 4">
            <a:extLst>
              <a:ext uri="{FF2B5EF4-FFF2-40B4-BE49-F238E27FC236}">
                <a16:creationId xmlns:a16="http://schemas.microsoft.com/office/drawing/2014/main" id="{42DD4D02-D2C3-40F6-9975-F480D417760C}"/>
              </a:ext>
            </a:extLst>
          </p:cNvPr>
          <p:cNvSpPr/>
          <p:nvPr/>
        </p:nvSpPr>
        <p:spPr>
          <a:xfrm>
            <a:off x="5218431" y="5005954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" name="CasellaDiTesto 5">
            <a:extLst>
              <a:ext uri="{FF2B5EF4-FFF2-40B4-BE49-F238E27FC236}">
                <a16:creationId xmlns:a16="http://schemas.microsoft.com/office/drawing/2014/main" id="{5C33B14B-F6EE-4FDB-B148-222081037756}"/>
              </a:ext>
            </a:extLst>
          </p:cNvPr>
          <p:cNvSpPr txBox="1"/>
          <p:nvPr/>
        </p:nvSpPr>
        <p:spPr>
          <a:xfrm>
            <a:off x="6262972" y="615432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Rettangolo arrotondato 6">
            <a:extLst>
              <a:ext uri="{FF2B5EF4-FFF2-40B4-BE49-F238E27FC236}">
                <a16:creationId xmlns:a16="http://schemas.microsoft.com/office/drawing/2014/main" id="{BD06701E-C88B-45B1-87D2-D6ADB1DCF821}"/>
              </a:ext>
            </a:extLst>
          </p:cNvPr>
          <p:cNvSpPr/>
          <p:nvPr/>
        </p:nvSpPr>
        <p:spPr>
          <a:xfrm>
            <a:off x="6357340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" name="Rettangolo arrotondato 7">
            <a:extLst>
              <a:ext uri="{FF2B5EF4-FFF2-40B4-BE49-F238E27FC236}">
                <a16:creationId xmlns:a16="http://schemas.microsoft.com/office/drawing/2014/main" id="{10A0D032-4F87-4DD6-9F69-FB99684348E1}"/>
              </a:ext>
            </a:extLst>
          </p:cNvPr>
          <p:cNvSpPr/>
          <p:nvPr/>
        </p:nvSpPr>
        <p:spPr>
          <a:xfrm>
            <a:off x="6436955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3" name="Rettangolo arrotondato 8">
            <a:extLst>
              <a:ext uri="{FF2B5EF4-FFF2-40B4-BE49-F238E27FC236}">
                <a16:creationId xmlns:a16="http://schemas.microsoft.com/office/drawing/2014/main" id="{6B4FFBC0-9967-40A2-8099-E94BFA391799}"/>
              </a:ext>
            </a:extLst>
          </p:cNvPr>
          <p:cNvSpPr/>
          <p:nvPr/>
        </p:nvSpPr>
        <p:spPr>
          <a:xfrm>
            <a:off x="6432721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" name="Rettangolo arrotondato 9">
            <a:extLst>
              <a:ext uri="{FF2B5EF4-FFF2-40B4-BE49-F238E27FC236}">
                <a16:creationId xmlns:a16="http://schemas.microsoft.com/office/drawing/2014/main" id="{6E899250-9D42-4AC1-8541-EBE08C965A04}"/>
              </a:ext>
            </a:extLst>
          </p:cNvPr>
          <p:cNvSpPr/>
          <p:nvPr/>
        </p:nvSpPr>
        <p:spPr>
          <a:xfrm>
            <a:off x="6432721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" name="Rettangolo arrotondato 10">
            <a:extLst>
              <a:ext uri="{FF2B5EF4-FFF2-40B4-BE49-F238E27FC236}">
                <a16:creationId xmlns:a16="http://schemas.microsoft.com/office/drawing/2014/main" id="{17347CAC-14DD-43AE-9982-706B6081C7CA}"/>
              </a:ext>
            </a:extLst>
          </p:cNvPr>
          <p:cNvSpPr/>
          <p:nvPr/>
        </p:nvSpPr>
        <p:spPr>
          <a:xfrm>
            <a:off x="6436954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6" name="Rettangolo arrotondato 23">
            <a:extLst>
              <a:ext uri="{FF2B5EF4-FFF2-40B4-BE49-F238E27FC236}">
                <a16:creationId xmlns:a16="http://schemas.microsoft.com/office/drawing/2014/main" id="{EE0819AE-D7E8-44E6-B459-0BB86134D494}"/>
              </a:ext>
            </a:extLst>
          </p:cNvPr>
          <p:cNvSpPr/>
          <p:nvPr/>
        </p:nvSpPr>
        <p:spPr>
          <a:xfrm>
            <a:off x="7565363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7" name="Rettangolo arrotondato 24">
            <a:extLst>
              <a:ext uri="{FF2B5EF4-FFF2-40B4-BE49-F238E27FC236}">
                <a16:creationId xmlns:a16="http://schemas.microsoft.com/office/drawing/2014/main" id="{A1C9D90E-41F6-4FA9-85A9-CE985148AE1A}"/>
              </a:ext>
            </a:extLst>
          </p:cNvPr>
          <p:cNvSpPr/>
          <p:nvPr/>
        </p:nvSpPr>
        <p:spPr>
          <a:xfrm>
            <a:off x="7644978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Rettangolo arrotondato 25">
            <a:extLst>
              <a:ext uri="{FF2B5EF4-FFF2-40B4-BE49-F238E27FC236}">
                <a16:creationId xmlns:a16="http://schemas.microsoft.com/office/drawing/2014/main" id="{71445DDF-6DD4-4B03-AB7D-20B0302A01CC}"/>
              </a:ext>
            </a:extLst>
          </p:cNvPr>
          <p:cNvSpPr/>
          <p:nvPr/>
        </p:nvSpPr>
        <p:spPr>
          <a:xfrm>
            <a:off x="7640744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" name="Rettangolo arrotondato 26">
            <a:extLst>
              <a:ext uri="{FF2B5EF4-FFF2-40B4-BE49-F238E27FC236}">
                <a16:creationId xmlns:a16="http://schemas.microsoft.com/office/drawing/2014/main" id="{B52AC95E-4E69-4CF3-851F-739F2510E5F4}"/>
              </a:ext>
            </a:extLst>
          </p:cNvPr>
          <p:cNvSpPr/>
          <p:nvPr/>
        </p:nvSpPr>
        <p:spPr>
          <a:xfrm>
            <a:off x="7640744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Rettangolo arrotondato 27">
            <a:extLst>
              <a:ext uri="{FF2B5EF4-FFF2-40B4-BE49-F238E27FC236}">
                <a16:creationId xmlns:a16="http://schemas.microsoft.com/office/drawing/2014/main" id="{FC7C04FD-EA2E-40E2-9F1E-F50E2C51A784}"/>
              </a:ext>
            </a:extLst>
          </p:cNvPr>
          <p:cNvSpPr/>
          <p:nvPr/>
        </p:nvSpPr>
        <p:spPr>
          <a:xfrm>
            <a:off x="7644977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1" name="Rettangolo arrotondato 29">
            <a:extLst>
              <a:ext uri="{FF2B5EF4-FFF2-40B4-BE49-F238E27FC236}">
                <a16:creationId xmlns:a16="http://schemas.microsoft.com/office/drawing/2014/main" id="{117C690B-514C-483D-A411-AE0CADCF8758}"/>
              </a:ext>
            </a:extLst>
          </p:cNvPr>
          <p:cNvSpPr/>
          <p:nvPr/>
        </p:nvSpPr>
        <p:spPr>
          <a:xfrm>
            <a:off x="8773386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" name="Rettangolo arrotondato 30">
            <a:extLst>
              <a:ext uri="{FF2B5EF4-FFF2-40B4-BE49-F238E27FC236}">
                <a16:creationId xmlns:a16="http://schemas.microsoft.com/office/drawing/2014/main" id="{E8B8F9B2-C878-46C1-8996-DFA888C5735F}"/>
              </a:ext>
            </a:extLst>
          </p:cNvPr>
          <p:cNvSpPr/>
          <p:nvPr/>
        </p:nvSpPr>
        <p:spPr>
          <a:xfrm>
            <a:off x="8853001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3" name="Rettangolo arrotondato 31">
            <a:extLst>
              <a:ext uri="{FF2B5EF4-FFF2-40B4-BE49-F238E27FC236}">
                <a16:creationId xmlns:a16="http://schemas.microsoft.com/office/drawing/2014/main" id="{2794D560-F548-4C30-B40B-7FCCCD61D7F1}"/>
              </a:ext>
            </a:extLst>
          </p:cNvPr>
          <p:cNvSpPr/>
          <p:nvPr/>
        </p:nvSpPr>
        <p:spPr>
          <a:xfrm>
            <a:off x="8848767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" name="Rettangolo arrotondato 32">
            <a:extLst>
              <a:ext uri="{FF2B5EF4-FFF2-40B4-BE49-F238E27FC236}">
                <a16:creationId xmlns:a16="http://schemas.microsoft.com/office/drawing/2014/main" id="{DCABB0AF-7906-4534-8DC8-E1061B7136A1}"/>
              </a:ext>
            </a:extLst>
          </p:cNvPr>
          <p:cNvSpPr/>
          <p:nvPr/>
        </p:nvSpPr>
        <p:spPr>
          <a:xfrm>
            <a:off x="8848767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7" name="Rettangolo arrotondato 33">
            <a:extLst>
              <a:ext uri="{FF2B5EF4-FFF2-40B4-BE49-F238E27FC236}">
                <a16:creationId xmlns:a16="http://schemas.microsoft.com/office/drawing/2014/main" id="{46C32FEC-EFDC-4376-A524-D8FFFB4288A8}"/>
              </a:ext>
            </a:extLst>
          </p:cNvPr>
          <p:cNvSpPr/>
          <p:nvPr/>
        </p:nvSpPr>
        <p:spPr>
          <a:xfrm>
            <a:off x="8853000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83" name="Connettore 2 43">
            <a:extLst>
              <a:ext uri="{FF2B5EF4-FFF2-40B4-BE49-F238E27FC236}">
                <a16:creationId xmlns:a16="http://schemas.microsoft.com/office/drawing/2014/main" id="{B0A45E07-72A3-448E-8DDE-A13C06EA4044}"/>
              </a:ext>
            </a:extLst>
          </p:cNvPr>
          <p:cNvCxnSpPr>
            <a:stCxn id="50" idx="4"/>
            <a:endCxn id="52" idx="1"/>
          </p:cNvCxnSpPr>
          <p:nvPr/>
        </p:nvCxnSpPr>
        <p:spPr>
          <a:xfrm>
            <a:off x="5750139" y="5250898"/>
            <a:ext cx="607200" cy="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ttore 2 45">
            <a:extLst>
              <a:ext uri="{FF2B5EF4-FFF2-40B4-BE49-F238E27FC236}">
                <a16:creationId xmlns:a16="http://schemas.microsoft.com/office/drawing/2014/main" id="{3D24CA17-CB23-40FF-A161-E74EC7D4AE24}"/>
              </a:ext>
            </a:extLst>
          </p:cNvPr>
          <p:cNvCxnSpPr>
            <a:stCxn id="53" idx="3"/>
            <a:endCxn id="67" idx="1"/>
          </p:cNvCxnSpPr>
          <p:nvPr/>
        </p:nvCxnSpPr>
        <p:spPr>
          <a:xfrm>
            <a:off x="6942561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ttore 2 48">
            <a:extLst>
              <a:ext uri="{FF2B5EF4-FFF2-40B4-BE49-F238E27FC236}">
                <a16:creationId xmlns:a16="http://schemas.microsoft.com/office/drawing/2014/main" id="{B379FA08-B5CB-4995-894A-2CF00BA98DD7}"/>
              </a:ext>
            </a:extLst>
          </p:cNvPr>
          <p:cNvCxnSpPr>
            <a:stCxn id="63" idx="3"/>
            <a:endCxn id="68" idx="1"/>
          </p:cNvCxnSpPr>
          <p:nvPr/>
        </p:nvCxnSpPr>
        <p:spPr>
          <a:xfrm>
            <a:off x="6938327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54">
            <a:extLst>
              <a:ext uri="{FF2B5EF4-FFF2-40B4-BE49-F238E27FC236}">
                <a16:creationId xmlns:a16="http://schemas.microsoft.com/office/drawing/2014/main" id="{7620194A-94D2-4E7B-91D9-79786DAD40D1}"/>
              </a:ext>
            </a:extLst>
          </p:cNvPr>
          <p:cNvCxnSpPr>
            <a:stCxn id="64" idx="3"/>
            <a:endCxn id="69" idx="1"/>
          </p:cNvCxnSpPr>
          <p:nvPr/>
        </p:nvCxnSpPr>
        <p:spPr>
          <a:xfrm>
            <a:off x="6938327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55">
            <a:extLst>
              <a:ext uri="{FF2B5EF4-FFF2-40B4-BE49-F238E27FC236}">
                <a16:creationId xmlns:a16="http://schemas.microsoft.com/office/drawing/2014/main" id="{C16DCD09-0FAC-42D4-9837-961844CB4AFE}"/>
              </a:ext>
            </a:extLst>
          </p:cNvPr>
          <p:cNvCxnSpPr>
            <a:stCxn id="65" idx="3"/>
            <a:endCxn id="70" idx="1"/>
          </p:cNvCxnSpPr>
          <p:nvPr/>
        </p:nvCxnSpPr>
        <p:spPr>
          <a:xfrm>
            <a:off x="6942560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62">
            <a:extLst>
              <a:ext uri="{FF2B5EF4-FFF2-40B4-BE49-F238E27FC236}">
                <a16:creationId xmlns:a16="http://schemas.microsoft.com/office/drawing/2014/main" id="{A878E977-88B1-4534-AB7E-3F5E9B1B60BD}"/>
              </a:ext>
            </a:extLst>
          </p:cNvPr>
          <p:cNvCxnSpPr>
            <a:stCxn id="67" idx="3"/>
            <a:endCxn id="72" idx="1"/>
          </p:cNvCxnSpPr>
          <p:nvPr/>
        </p:nvCxnSpPr>
        <p:spPr>
          <a:xfrm>
            <a:off x="8150584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2 63">
            <a:extLst>
              <a:ext uri="{FF2B5EF4-FFF2-40B4-BE49-F238E27FC236}">
                <a16:creationId xmlns:a16="http://schemas.microsoft.com/office/drawing/2014/main" id="{6C494A6A-16C6-466A-8687-BC00FCFDFF53}"/>
              </a:ext>
            </a:extLst>
          </p:cNvPr>
          <p:cNvCxnSpPr>
            <a:stCxn id="68" idx="3"/>
            <a:endCxn id="73" idx="1"/>
          </p:cNvCxnSpPr>
          <p:nvPr/>
        </p:nvCxnSpPr>
        <p:spPr>
          <a:xfrm>
            <a:off x="8146350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ttore 2 64">
            <a:extLst>
              <a:ext uri="{FF2B5EF4-FFF2-40B4-BE49-F238E27FC236}">
                <a16:creationId xmlns:a16="http://schemas.microsoft.com/office/drawing/2014/main" id="{A5A8F196-481F-465D-8F4C-73067A4B6593}"/>
              </a:ext>
            </a:extLst>
          </p:cNvPr>
          <p:cNvCxnSpPr>
            <a:stCxn id="69" idx="3"/>
            <a:endCxn id="74" idx="1"/>
          </p:cNvCxnSpPr>
          <p:nvPr/>
        </p:nvCxnSpPr>
        <p:spPr>
          <a:xfrm>
            <a:off x="8146350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2 65">
            <a:extLst>
              <a:ext uri="{FF2B5EF4-FFF2-40B4-BE49-F238E27FC236}">
                <a16:creationId xmlns:a16="http://schemas.microsoft.com/office/drawing/2014/main" id="{C0EAC918-0E61-4438-8266-20FB9450FCCB}"/>
              </a:ext>
            </a:extLst>
          </p:cNvPr>
          <p:cNvCxnSpPr>
            <a:stCxn id="70" idx="3"/>
            <a:endCxn id="77" idx="1"/>
          </p:cNvCxnSpPr>
          <p:nvPr/>
        </p:nvCxnSpPr>
        <p:spPr>
          <a:xfrm>
            <a:off x="8150583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asellaDiTesto 137">
            <a:extLst>
              <a:ext uri="{FF2B5EF4-FFF2-40B4-BE49-F238E27FC236}">
                <a16:creationId xmlns:a16="http://schemas.microsoft.com/office/drawing/2014/main" id="{F2954F5F-6E35-4E85-B113-D189192AAAE6}"/>
              </a:ext>
            </a:extLst>
          </p:cNvPr>
          <p:cNvSpPr txBox="1"/>
          <p:nvPr/>
        </p:nvSpPr>
        <p:spPr>
          <a:xfrm>
            <a:off x="7464583" y="6148830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flatMap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6" name="CasellaDiTesto 138">
            <a:extLst>
              <a:ext uri="{FF2B5EF4-FFF2-40B4-BE49-F238E27FC236}">
                <a16:creationId xmlns:a16="http://schemas.microsoft.com/office/drawing/2014/main" id="{09C986E0-D625-4B2E-937D-D79EA07586B1}"/>
              </a:ext>
            </a:extLst>
          </p:cNvPr>
          <p:cNvSpPr txBox="1"/>
          <p:nvPr/>
        </p:nvSpPr>
        <p:spPr>
          <a:xfrm>
            <a:off x="8809663" y="6154320"/>
            <a:ext cx="58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32010169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example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count in Scala</a:t>
            </a:r>
          </a:p>
          <a:p>
            <a:pPr marL="457200" lvl="1" indent="0">
              <a:buNone/>
            </a:pPr>
            <a:r>
              <a:rPr lang="en-US" dirty="0" err="1"/>
              <a:t>textFile</a:t>
            </a:r>
            <a:r>
              <a:rPr lang="en-US" dirty="0"/>
              <a:t> = </a:t>
            </a:r>
            <a:r>
              <a:rPr lang="en-US" dirty="0" err="1"/>
              <a:t>sc.textFile</a:t>
            </a:r>
            <a:r>
              <a:rPr lang="en-US" dirty="0"/>
              <a:t>("</a:t>
            </a:r>
            <a:r>
              <a:rPr lang="en-US" dirty="0" err="1"/>
              <a:t>hdfs</a:t>
            </a:r>
            <a:r>
              <a:rPr lang="en-US" dirty="0"/>
              <a:t>://...")</a:t>
            </a:r>
          </a:p>
          <a:p>
            <a:pPr marL="457200" lvl="1" indent="0">
              <a:buNone/>
            </a:pPr>
            <a:r>
              <a:rPr lang="en-US" dirty="0"/>
              <a:t>counts = </a:t>
            </a:r>
            <a:r>
              <a:rPr lang="en-US" dirty="0" err="1"/>
              <a:t>textFile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.</a:t>
            </a:r>
            <a:r>
              <a:rPr lang="en-US" dirty="0" err="1"/>
              <a:t>flatMap</a:t>
            </a:r>
            <a:r>
              <a:rPr lang="en-US" dirty="0"/>
              <a:t>(line =&gt; </a:t>
            </a:r>
            <a:r>
              <a:rPr lang="en-US" dirty="0" err="1"/>
              <a:t>line.split</a:t>
            </a:r>
            <a:r>
              <a:rPr lang="en-US" dirty="0"/>
              <a:t>(" "))</a:t>
            </a:r>
            <a:br>
              <a:rPr lang="en-US" dirty="0"/>
            </a:br>
            <a:r>
              <a:rPr lang="en-US" dirty="0"/>
              <a:t>	.map(lambda word: (word, 1))</a:t>
            </a:r>
            <a:br>
              <a:rPr lang="en-US" dirty="0"/>
            </a:br>
            <a:r>
              <a:rPr lang="en-US" dirty="0"/>
              <a:t>	.</a:t>
            </a:r>
            <a:r>
              <a:rPr lang="en-US" b="1" dirty="0" err="1"/>
              <a:t>reduceByKey</a:t>
            </a:r>
            <a:r>
              <a:rPr lang="en-US" b="1" dirty="0"/>
              <a:t>(lambda a, b: a + b)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32</a:t>
            </a:fld>
            <a:endParaRPr lang="en-US" dirty="0"/>
          </a:p>
        </p:txBody>
      </p:sp>
      <p:sp>
        <p:nvSpPr>
          <p:cNvPr id="50" name="Cilindro 4">
            <a:extLst>
              <a:ext uri="{FF2B5EF4-FFF2-40B4-BE49-F238E27FC236}">
                <a16:creationId xmlns:a16="http://schemas.microsoft.com/office/drawing/2014/main" id="{626470BF-FB1C-46A2-97D9-F7D8DDBFF9AB}"/>
              </a:ext>
            </a:extLst>
          </p:cNvPr>
          <p:cNvSpPr/>
          <p:nvPr/>
        </p:nvSpPr>
        <p:spPr>
          <a:xfrm>
            <a:off x="5218431" y="5005954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" name="CasellaDiTesto 5">
            <a:extLst>
              <a:ext uri="{FF2B5EF4-FFF2-40B4-BE49-F238E27FC236}">
                <a16:creationId xmlns:a16="http://schemas.microsoft.com/office/drawing/2014/main" id="{FF9A314D-DD36-46B6-A886-0CD2B030006E}"/>
              </a:ext>
            </a:extLst>
          </p:cNvPr>
          <p:cNvSpPr txBox="1"/>
          <p:nvPr/>
        </p:nvSpPr>
        <p:spPr>
          <a:xfrm>
            <a:off x="6262972" y="615432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Rettangolo arrotondato 6">
            <a:extLst>
              <a:ext uri="{FF2B5EF4-FFF2-40B4-BE49-F238E27FC236}">
                <a16:creationId xmlns:a16="http://schemas.microsoft.com/office/drawing/2014/main" id="{318CD0AD-F6E3-492D-BF65-23F616C6F79B}"/>
              </a:ext>
            </a:extLst>
          </p:cNvPr>
          <p:cNvSpPr/>
          <p:nvPr/>
        </p:nvSpPr>
        <p:spPr>
          <a:xfrm>
            <a:off x="6357340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" name="Rettangolo arrotondato 7">
            <a:extLst>
              <a:ext uri="{FF2B5EF4-FFF2-40B4-BE49-F238E27FC236}">
                <a16:creationId xmlns:a16="http://schemas.microsoft.com/office/drawing/2014/main" id="{525C132B-DD9A-4CFA-B41F-B969342A8DA1}"/>
              </a:ext>
            </a:extLst>
          </p:cNvPr>
          <p:cNvSpPr/>
          <p:nvPr/>
        </p:nvSpPr>
        <p:spPr>
          <a:xfrm>
            <a:off x="6436955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" name="Rettangolo arrotondato 8">
            <a:extLst>
              <a:ext uri="{FF2B5EF4-FFF2-40B4-BE49-F238E27FC236}">
                <a16:creationId xmlns:a16="http://schemas.microsoft.com/office/drawing/2014/main" id="{E5BA5F30-68F9-400D-8F89-9C404F87A7E9}"/>
              </a:ext>
            </a:extLst>
          </p:cNvPr>
          <p:cNvSpPr/>
          <p:nvPr/>
        </p:nvSpPr>
        <p:spPr>
          <a:xfrm>
            <a:off x="6432721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5" name="Rettangolo arrotondato 9">
            <a:extLst>
              <a:ext uri="{FF2B5EF4-FFF2-40B4-BE49-F238E27FC236}">
                <a16:creationId xmlns:a16="http://schemas.microsoft.com/office/drawing/2014/main" id="{D3C89D0E-78F1-44CE-BB47-8DB84F9311E9}"/>
              </a:ext>
            </a:extLst>
          </p:cNvPr>
          <p:cNvSpPr/>
          <p:nvPr/>
        </p:nvSpPr>
        <p:spPr>
          <a:xfrm>
            <a:off x="6432721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6" name="Rettangolo arrotondato 10">
            <a:extLst>
              <a:ext uri="{FF2B5EF4-FFF2-40B4-BE49-F238E27FC236}">
                <a16:creationId xmlns:a16="http://schemas.microsoft.com/office/drawing/2014/main" id="{DCCD8994-679E-4827-85D9-D771E30A26C2}"/>
              </a:ext>
            </a:extLst>
          </p:cNvPr>
          <p:cNvSpPr/>
          <p:nvPr/>
        </p:nvSpPr>
        <p:spPr>
          <a:xfrm>
            <a:off x="6436954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" name="Rettangolo arrotondato 23">
            <a:extLst>
              <a:ext uri="{FF2B5EF4-FFF2-40B4-BE49-F238E27FC236}">
                <a16:creationId xmlns:a16="http://schemas.microsoft.com/office/drawing/2014/main" id="{C1C40369-E7B0-4025-BD9C-71550D0BE486}"/>
              </a:ext>
            </a:extLst>
          </p:cNvPr>
          <p:cNvSpPr/>
          <p:nvPr/>
        </p:nvSpPr>
        <p:spPr>
          <a:xfrm>
            <a:off x="7565363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8" name="Rettangolo arrotondato 24">
            <a:extLst>
              <a:ext uri="{FF2B5EF4-FFF2-40B4-BE49-F238E27FC236}">
                <a16:creationId xmlns:a16="http://schemas.microsoft.com/office/drawing/2014/main" id="{70600F13-E0C6-4720-A089-B3D88BAC2561}"/>
              </a:ext>
            </a:extLst>
          </p:cNvPr>
          <p:cNvSpPr/>
          <p:nvPr/>
        </p:nvSpPr>
        <p:spPr>
          <a:xfrm>
            <a:off x="7644978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Rettangolo arrotondato 25">
            <a:extLst>
              <a:ext uri="{FF2B5EF4-FFF2-40B4-BE49-F238E27FC236}">
                <a16:creationId xmlns:a16="http://schemas.microsoft.com/office/drawing/2014/main" id="{E37D9401-F5E9-4A96-A367-389BA05C7CF6}"/>
              </a:ext>
            </a:extLst>
          </p:cNvPr>
          <p:cNvSpPr/>
          <p:nvPr/>
        </p:nvSpPr>
        <p:spPr>
          <a:xfrm>
            <a:off x="7640744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0" name="Rettangolo arrotondato 26">
            <a:extLst>
              <a:ext uri="{FF2B5EF4-FFF2-40B4-BE49-F238E27FC236}">
                <a16:creationId xmlns:a16="http://schemas.microsoft.com/office/drawing/2014/main" id="{DAA4156C-3313-4726-9626-DBF3F8F2A9F4}"/>
              </a:ext>
            </a:extLst>
          </p:cNvPr>
          <p:cNvSpPr/>
          <p:nvPr/>
        </p:nvSpPr>
        <p:spPr>
          <a:xfrm>
            <a:off x="7640744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1" name="Rettangolo arrotondato 27">
            <a:extLst>
              <a:ext uri="{FF2B5EF4-FFF2-40B4-BE49-F238E27FC236}">
                <a16:creationId xmlns:a16="http://schemas.microsoft.com/office/drawing/2014/main" id="{98B11DB2-E833-41FB-994D-2D7F3970F26F}"/>
              </a:ext>
            </a:extLst>
          </p:cNvPr>
          <p:cNvSpPr/>
          <p:nvPr/>
        </p:nvSpPr>
        <p:spPr>
          <a:xfrm>
            <a:off x="7644977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2" name="Rettangolo arrotondato 29">
            <a:extLst>
              <a:ext uri="{FF2B5EF4-FFF2-40B4-BE49-F238E27FC236}">
                <a16:creationId xmlns:a16="http://schemas.microsoft.com/office/drawing/2014/main" id="{57B94004-B51C-45DB-8058-F5827B9A2ABD}"/>
              </a:ext>
            </a:extLst>
          </p:cNvPr>
          <p:cNvSpPr/>
          <p:nvPr/>
        </p:nvSpPr>
        <p:spPr>
          <a:xfrm>
            <a:off x="8773386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3" name="Rettangolo arrotondato 30">
            <a:extLst>
              <a:ext uri="{FF2B5EF4-FFF2-40B4-BE49-F238E27FC236}">
                <a16:creationId xmlns:a16="http://schemas.microsoft.com/office/drawing/2014/main" id="{0E881EEA-4A5A-4144-BE39-59E72DCBC79B}"/>
              </a:ext>
            </a:extLst>
          </p:cNvPr>
          <p:cNvSpPr/>
          <p:nvPr/>
        </p:nvSpPr>
        <p:spPr>
          <a:xfrm>
            <a:off x="8853001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" name="Rettangolo arrotondato 31">
            <a:extLst>
              <a:ext uri="{FF2B5EF4-FFF2-40B4-BE49-F238E27FC236}">
                <a16:creationId xmlns:a16="http://schemas.microsoft.com/office/drawing/2014/main" id="{D4DAC725-2CDC-4380-B64F-56DE45B628B3}"/>
              </a:ext>
            </a:extLst>
          </p:cNvPr>
          <p:cNvSpPr/>
          <p:nvPr/>
        </p:nvSpPr>
        <p:spPr>
          <a:xfrm>
            <a:off x="8848767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" name="Rettangolo arrotondato 32">
            <a:extLst>
              <a:ext uri="{FF2B5EF4-FFF2-40B4-BE49-F238E27FC236}">
                <a16:creationId xmlns:a16="http://schemas.microsoft.com/office/drawing/2014/main" id="{F5467ADD-8982-401D-8212-40D62EFE8C1B}"/>
              </a:ext>
            </a:extLst>
          </p:cNvPr>
          <p:cNvSpPr/>
          <p:nvPr/>
        </p:nvSpPr>
        <p:spPr>
          <a:xfrm>
            <a:off x="8848767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6" name="Rettangolo arrotondato 33">
            <a:extLst>
              <a:ext uri="{FF2B5EF4-FFF2-40B4-BE49-F238E27FC236}">
                <a16:creationId xmlns:a16="http://schemas.microsoft.com/office/drawing/2014/main" id="{BE2E1AA5-DF87-4DE9-870D-57D8F208098A}"/>
              </a:ext>
            </a:extLst>
          </p:cNvPr>
          <p:cNvSpPr/>
          <p:nvPr/>
        </p:nvSpPr>
        <p:spPr>
          <a:xfrm>
            <a:off x="8853000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7" name="Rettangolo arrotondato 35">
            <a:extLst>
              <a:ext uri="{FF2B5EF4-FFF2-40B4-BE49-F238E27FC236}">
                <a16:creationId xmlns:a16="http://schemas.microsoft.com/office/drawing/2014/main" id="{B25FD530-44F7-4D8D-AD6B-6D0C66C75B91}"/>
              </a:ext>
            </a:extLst>
          </p:cNvPr>
          <p:cNvSpPr/>
          <p:nvPr/>
        </p:nvSpPr>
        <p:spPr>
          <a:xfrm>
            <a:off x="9981409" y="4612541"/>
            <a:ext cx="660401" cy="133465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Rettangolo arrotondato 36">
            <a:extLst>
              <a:ext uri="{FF2B5EF4-FFF2-40B4-BE49-F238E27FC236}">
                <a16:creationId xmlns:a16="http://schemas.microsoft.com/office/drawing/2014/main" id="{CC633DF0-9953-4D09-B1C1-ACC4AA4FD4B0}"/>
              </a:ext>
            </a:extLst>
          </p:cNvPr>
          <p:cNvSpPr/>
          <p:nvPr/>
        </p:nvSpPr>
        <p:spPr>
          <a:xfrm>
            <a:off x="10061024" y="4680275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" name="Rettangolo arrotondato 37">
            <a:extLst>
              <a:ext uri="{FF2B5EF4-FFF2-40B4-BE49-F238E27FC236}">
                <a16:creationId xmlns:a16="http://schemas.microsoft.com/office/drawing/2014/main" id="{B618971A-2D75-451E-BC68-BAE10413451E}"/>
              </a:ext>
            </a:extLst>
          </p:cNvPr>
          <p:cNvSpPr/>
          <p:nvPr/>
        </p:nvSpPr>
        <p:spPr>
          <a:xfrm>
            <a:off x="10056790" y="5117155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Rettangolo arrotondato 38">
            <a:extLst>
              <a:ext uri="{FF2B5EF4-FFF2-40B4-BE49-F238E27FC236}">
                <a16:creationId xmlns:a16="http://schemas.microsoft.com/office/drawing/2014/main" id="{225F816C-8152-4DCB-AF73-203CBF5B8B23}"/>
              </a:ext>
            </a:extLst>
          </p:cNvPr>
          <p:cNvSpPr/>
          <p:nvPr/>
        </p:nvSpPr>
        <p:spPr>
          <a:xfrm>
            <a:off x="10056790" y="5553188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72" name="Connettore 2 43">
            <a:extLst>
              <a:ext uri="{FF2B5EF4-FFF2-40B4-BE49-F238E27FC236}">
                <a16:creationId xmlns:a16="http://schemas.microsoft.com/office/drawing/2014/main" id="{23F16F62-B040-4D3B-A2D1-85A959D745A6}"/>
              </a:ext>
            </a:extLst>
          </p:cNvPr>
          <p:cNvCxnSpPr>
            <a:stCxn id="50" idx="4"/>
            <a:endCxn id="52" idx="1"/>
          </p:cNvCxnSpPr>
          <p:nvPr/>
        </p:nvCxnSpPr>
        <p:spPr>
          <a:xfrm>
            <a:off x="5750139" y="5250898"/>
            <a:ext cx="607200" cy="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45">
            <a:extLst>
              <a:ext uri="{FF2B5EF4-FFF2-40B4-BE49-F238E27FC236}">
                <a16:creationId xmlns:a16="http://schemas.microsoft.com/office/drawing/2014/main" id="{5391DCFB-A3F5-4C1E-A9CD-97973E014486}"/>
              </a:ext>
            </a:extLst>
          </p:cNvPr>
          <p:cNvCxnSpPr>
            <a:stCxn id="53" idx="3"/>
            <a:endCxn id="58" idx="1"/>
          </p:cNvCxnSpPr>
          <p:nvPr/>
        </p:nvCxnSpPr>
        <p:spPr>
          <a:xfrm>
            <a:off x="6942561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ttore 2 48">
            <a:extLst>
              <a:ext uri="{FF2B5EF4-FFF2-40B4-BE49-F238E27FC236}">
                <a16:creationId xmlns:a16="http://schemas.microsoft.com/office/drawing/2014/main" id="{0D56D88E-373F-4055-8A83-CE54E665B21D}"/>
              </a:ext>
            </a:extLst>
          </p:cNvPr>
          <p:cNvCxnSpPr>
            <a:stCxn id="54" idx="3"/>
            <a:endCxn id="59" idx="1"/>
          </p:cNvCxnSpPr>
          <p:nvPr/>
        </p:nvCxnSpPr>
        <p:spPr>
          <a:xfrm>
            <a:off x="6938327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ttore 2 54">
            <a:extLst>
              <a:ext uri="{FF2B5EF4-FFF2-40B4-BE49-F238E27FC236}">
                <a16:creationId xmlns:a16="http://schemas.microsoft.com/office/drawing/2014/main" id="{4970644E-8835-4C1B-8126-F673706C2F6A}"/>
              </a:ext>
            </a:extLst>
          </p:cNvPr>
          <p:cNvCxnSpPr>
            <a:stCxn id="55" idx="3"/>
            <a:endCxn id="60" idx="1"/>
          </p:cNvCxnSpPr>
          <p:nvPr/>
        </p:nvCxnSpPr>
        <p:spPr>
          <a:xfrm>
            <a:off x="6938327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ttore 2 55">
            <a:extLst>
              <a:ext uri="{FF2B5EF4-FFF2-40B4-BE49-F238E27FC236}">
                <a16:creationId xmlns:a16="http://schemas.microsoft.com/office/drawing/2014/main" id="{9F14CDB9-800C-4C30-8CFB-8C4FDD707521}"/>
              </a:ext>
            </a:extLst>
          </p:cNvPr>
          <p:cNvCxnSpPr>
            <a:stCxn id="56" idx="3"/>
            <a:endCxn id="61" idx="1"/>
          </p:cNvCxnSpPr>
          <p:nvPr/>
        </p:nvCxnSpPr>
        <p:spPr>
          <a:xfrm>
            <a:off x="6942560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ttore 2 62">
            <a:extLst>
              <a:ext uri="{FF2B5EF4-FFF2-40B4-BE49-F238E27FC236}">
                <a16:creationId xmlns:a16="http://schemas.microsoft.com/office/drawing/2014/main" id="{BEC1F216-3B34-4B9A-BECF-F1D743CDBE68}"/>
              </a:ext>
            </a:extLst>
          </p:cNvPr>
          <p:cNvCxnSpPr>
            <a:stCxn id="58" idx="3"/>
            <a:endCxn id="63" idx="1"/>
          </p:cNvCxnSpPr>
          <p:nvPr/>
        </p:nvCxnSpPr>
        <p:spPr>
          <a:xfrm>
            <a:off x="8150584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2 63">
            <a:extLst>
              <a:ext uri="{FF2B5EF4-FFF2-40B4-BE49-F238E27FC236}">
                <a16:creationId xmlns:a16="http://schemas.microsoft.com/office/drawing/2014/main" id="{06B3B9A1-D23F-4452-A28E-5624E59F91A5}"/>
              </a:ext>
            </a:extLst>
          </p:cNvPr>
          <p:cNvCxnSpPr>
            <a:stCxn id="59" idx="3"/>
            <a:endCxn id="64" idx="1"/>
          </p:cNvCxnSpPr>
          <p:nvPr/>
        </p:nvCxnSpPr>
        <p:spPr>
          <a:xfrm>
            <a:off x="8146350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2 64">
            <a:extLst>
              <a:ext uri="{FF2B5EF4-FFF2-40B4-BE49-F238E27FC236}">
                <a16:creationId xmlns:a16="http://schemas.microsoft.com/office/drawing/2014/main" id="{CC9984AC-23B9-4F53-A5A2-E6161294FF81}"/>
              </a:ext>
            </a:extLst>
          </p:cNvPr>
          <p:cNvCxnSpPr>
            <a:stCxn id="60" idx="3"/>
            <a:endCxn id="65" idx="1"/>
          </p:cNvCxnSpPr>
          <p:nvPr/>
        </p:nvCxnSpPr>
        <p:spPr>
          <a:xfrm>
            <a:off x="8146350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2 65">
            <a:extLst>
              <a:ext uri="{FF2B5EF4-FFF2-40B4-BE49-F238E27FC236}">
                <a16:creationId xmlns:a16="http://schemas.microsoft.com/office/drawing/2014/main" id="{C05C9E4F-01BA-4223-8919-2E98158DE8EE}"/>
              </a:ext>
            </a:extLst>
          </p:cNvPr>
          <p:cNvCxnSpPr>
            <a:stCxn id="61" idx="3"/>
            <a:endCxn id="66" idx="1"/>
          </p:cNvCxnSpPr>
          <p:nvPr/>
        </p:nvCxnSpPr>
        <p:spPr>
          <a:xfrm>
            <a:off x="8150583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2 66">
            <a:extLst>
              <a:ext uri="{FF2B5EF4-FFF2-40B4-BE49-F238E27FC236}">
                <a16:creationId xmlns:a16="http://schemas.microsoft.com/office/drawing/2014/main" id="{A4858875-96DC-4277-BD6E-74DA3C990B2C}"/>
              </a:ext>
            </a:extLst>
          </p:cNvPr>
          <p:cNvCxnSpPr>
            <a:stCxn id="63" idx="3"/>
            <a:endCxn id="68" idx="1"/>
          </p:cNvCxnSpPr>
          <p:nvPr/>
        </p:nvCxnSpPr>
        <p:spPr>
          <a:xfrm>
            <a:off x="9358607" y="4598135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ttore 2 67">
            <a:extLst>
              <a:ext uri="{FF2B5EF4-FFF2-40B4-BE49-F238E27FC236}">
                <a16:creationId xmlns:a16="http://schemas.microsoft.com/office/drawing/2014/main" id="{ECB95E6F-7FC2-44DC-82FD-6DB307061298}"/>
              </a:ext>
            </a:extLst>
          </p:cNvPr>
          <p:cNvCxnSpPr>
            <a:stCxn id="64" idx="3"/>
            <a:endCxn id="68" idx="1"/>
          </p:cNvCxnSpPr>
          <p:nvPr/>
        </p:nvCxnSpPr>
        <p:spPr>
          <a:xfrm flipV="1">
            <a:off x="9354373" y="4845376"/>
            <a:ext cx="706650" cy="189639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ttore 2 68">
            <a:extLst>
              <a:ext uri="{FF2B5EF4-FFF2-40B4-BE49-F238E27FC236}">
                <a16:creationId xmlns:a16="http://schemas.microsoft.com/office/drawing/2014/main" id="{159A5B43-FA67-472F-BAE1-5143219884C9}"/>
              </a:ext>
            </a:extLst>
          </p:cNvPr>
          <p:cNvCxnSpPr>
            <a:stCxn id="65" idx="3"/>
            <a:endCxn id="68" idx="1"/>
          </p:cNvCxnSpPr>
          <p:nvPr/>
        </p:nvCxnSpPr>
        <p:spPr>
          <a:xfrm flipV="1">
            <a:off x="9354373" y="4845375"/>
            <a:ext cx="706650" cy="6256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ttore 2 69">
            <a:extLst>
              <a:ext uri="{FF2B5EF4-FFF2-40B4-BE49-F238E27FC236}">
                <a16:creationId xmlns:a16="http://schemas.microsoft.com/office/drawing/2014/main" id="{69853DB4-5505-4D49-A27E-0C1833AE1658}"/>
              </a:ext>
            </a:extLst>
          </p:cNvPr>
          <p:cNvCxnSpPr>
            <a:stCxn id="66" idx="3"/>
            <a:endCxn id="68" idx="1"/>
          </p:cNvCxnSpPr>
          <p:nvPr/>
        </p:nvCxnSpPr>
        <p:spPr>
          <a:xfrm flipV="1">
            <a:off x="9358607" y="4845376"/>
            <a:ext cx="702417" cy="106170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ttore 2 90">
            <a:extLst>
              <a:ext uri="{FF2B5EF4-FFF2-40B4-BE49-F238E27FC236}">
                <a16:creationId xmlns:a16="http://schemas.microsoft.com/office/drawing/2014/main" id="{D1D5443C-C6DB-41F9-BAA9-C1C579EDB9B4}"/>
              </a:ext>
            </a:extLst>
          </p:cNvPr>
          <p:cNvCxnSpPr>
            <a:stCxn id="63" idx="3"/>
            <a:endCxn id="69" idx="1"/>
          </p:cNvCxnSpPr>
          <p:nvPr/>
        </p:nvCxnSpPr>
        <p:spPr>
          <a:xfrm>
            <a:off x="9358607" y="4598135"/>
            <a:ext cx="698182" cy="68412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91">
            <a:extLst>
              <a:ext uri="{FF2B5EF4-FFF2-40B4-BE49-F238E27FC236}">
                <a16:creationId xmlns:a16="http://schemas.microsoft.com/office/drawing/2014/main" id="{A95D6141-5421-4033-857E-31C370031241}"/>
              </a:ext>
            </a:extLst>
          </p:cNvPr>
          <p:cNvCxnSpPr>
            <a:stCxn id="64" idx="3"/>
            <a:endCxn id="69" idx="1"/>
          </p:cNvCxnSpPr>
          <p:nvPr/>
        </p:nvCxnSpPr>
        <p:spPr>
          <a:xfrm>
            <a:off x="9354373" y="5035015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92">
            <a:extLst>
              <a:ext uri="{FF2B5EF4-FFF2-40B4-BE49-F238E27FC236}">
                <a16:creationId xmlns:a16="http://schemas.microsoft.com/office/drawing/2014/main" id="{82F96044-0FB9-4CA0-96D3-0E27A0CCCAFB}"/>
              </a:ext>
            </a:extLst>
          </p:cNvPr>
          <p:cNvCxnSpPr>
            <a:stCxn id="65" idx="3"/>
            <a:endCxn id="70" idx="1"/>
          </p:cNvCxnSpPr>
          <p:nvPr/>
        </p:nvCxnSpPr>
        <p:spPr>
          <a:xfrm>
            <a:off x="9354373" y="5471048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93">
            <a:extLst>
              <a:ext uri="{FF2B5EF4-FFF2-40B4-BE49-F238E27FC236}">
                <a16:creationId xmlns:a16="http://schemas.microsoft.com/office/drawing/2014/main" id="{C9205925-8D1A-409E-8F16-2C7B8C66CBD6}"/>
              </a:ext>
            </a:extLst>
          </p:cNvPr>
          <p:cNvCxnSpPr>
            <a:stCxn id="66" idx="3"/>
            <a:endCxn id="69" idx="1"/>
          </p:cNvCxnSpPr>
          <p:nvPr/>
        </p:nvCxnSpPr>
        <p:spPr>
          <a:xfrm flipV="1">
            <a:off x="9358607" y="5282256"/>
            <a:ext cx="698183" cy="62482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2 95">
            <a:extLst>
              <a:ext uri="{FF2B5EF4-FFF2-40B4-BE49-F238E27FC236}">
                <a16:creationId xmlns:a16="http://schemas.microsoft.com/office/drawing/2014/main" id="{71AE6E34-6907-424C-AAEE-EB4D3A1D8A17}"/>
              </a:ext>
            </a:extLst>
          </p:cNvPr>
          <p:cNvCxnSpPr>
            <a:stCxn id="64" idx="3"/>
            <a:endCxn id="70" idx="1"/>
          </p:cNvCxnSpPr>
          <p:nvPr/>
        </p:nvCxnSpPr>
        <p:spPr>
          <a:xfrm>
            <a:off x="9354373" y="5035014"/>
            <a:ext cx="702416" cy="683274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ttore 2 96">
            <a:extLst>
              <a:ext uri="{FF2B5EF4-FFF2-40B4-BE49-F238E27FC236}">
                <a16:creationId xmlns:a16="http://schemas.microsoft.com/office/drawing/2014/main" id="{383E16B6-B1BB-483B-881A-3846967AE0A9}"/>
              </a:ext>
            </a:extLst>
          </p:cNvPr>
          <p:cNvCxnSpPr>
            <a:stCxn id="65" idx="3"/>
            <a:endCxn id="69" idx="1"/>
          </p:cNvCxnSpPr>
          <p:nvPr/>
        </p:nvCxnSpPr>
        <p:spPr>
          <a:xfrm flipV="1">
            <a:off x="9354373" y="5282255"/>
            <a:ext cx="702416" cy="18879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2 97">
            <a:extLst>
              <a:ext uri="{FF2B5EF4-FFF2-40B4-BE49-F238E27FC236}">
                <a16:creationId xmlns:a16="http://schemas.microsoft.com/office/drawing/2014/main" id="{5F6D7E51-E94A-4CE3-B7A9-12AB1E64ACA5}"/>
              </a:ext>
            </a:extLst>
          </p:cNvPr>
          <p:cNvCxnSpPr>
            <a:stCxn id="66" idx="3"/>
            <a:endCxn id="70" idx="1"/>
          </p:cNvCxnSpPr>
          <p:nvPr/>
        </p:nvCxnSpPr>
        <p:spPr>
          <a:xfrm flipV="1">
            <a:off x="9358607" y="5718288"/>
            <a:ext cx="698183" cy="18879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127">
            <a:extLst>
              <a:ext uri="{FF2B5EF4-FFF2-40B4-BE49-F238E27FC236}">
                <a16:creationId xmlns:a16="http://schemas.microsoft.com/office/drawing/2014/main" id="{11A27563-199A-4D38-A084-A8CB5E67EB3F}"/>
              </a:ext>
            </a:extLst>
          </p:cNvPr>
          <p:cNvCxnSpPr>
            <a:stCxn id="63" idx="3"/>
            <a:endCxn id="70" idx="1"/>
          </p:cNvCxnSpPr>
          <p:nvPr/>
        </p:nvCxnSpPr>
        <p:spPr>
          <a:xfrm>
            <a:off x="9358607" y="4598134"/>
            <a:ext cx="698182" cy="1120154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sellaDiTesto 137">
            <a:extLst>
              <a:ext uri="{FF2B5EF4-FFF2-40B4-BE49-F238E27FC236}">
                <a16:creationId xmlns:a16="http://schemas.microsoft.com/office/drawing/2014/main" id="{198819F1-39E5-4F2D-BFB9-379B2A0AC180}"/>
              </a:ext>
            </a:extLst>
          </p:cNvPr>
          <p:cNvSpPr txBox="1"/>
          <p:nvPr/>
        </p:nvSpPr>
        <p:spPr>
          <a:xfrm>
            <a:off x="7464583" y="6148830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flatMap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5" name="CasellaDiTesto 138">
            <a:extLst>
              <a:ext uri="{FF2B5EF4-FFF2-40B4-BE49-F238E27FC236}">
                <a16:creationId xmlns:a16="http://schemas.microsoft.com/office/drawing/2014/main" id="{F62F6B2A-F940-4BCF-B62A-AF23B927F7B9}"/>
              </a:ext>
            </a:extLst>
          </p:cNvPr>
          <p:cNvSpPr txBox="1"/>
          <p:nvPr/>
        </p:nvSpPr>
        <p:spPr>
          <a:xfrm>
            <a:off x="8809663" y="6154320"/>
            <a:ext cx="58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map</a:t>
            </a:r>
          </a:p>
        </p:txBody>
      </p:sp>
      <p:sp>
        <p:nvSpPr>
          <p:cNvPr id="96" name="CasellaDiTesto 139">
            <a:extLst>
              <a:ext uri="{FF2B5EF4-FFF2-40B4-BE49-F238E27FC236}">
                <a16:creationId xmlns:a16="http://schemas.microsoft.com/office/drawing/2014/main" id="{81F1A657-522F-4F85-8D4C-8A7826896841}"/>
              </a:ext>
            </a:extLst>
          </p:cNvPr>
          <p:cNvSpPr txBox="1"/>
          <p:nvPr/>
        </p:nvSpPr>
        <p:spPr>
          <a:xfrm>
            <a:off x="9906113" y="6000087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b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ByKey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34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example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count in Scala</a:t>
            </a:r>
          </a:p>
          <a:p>
            <a:pPr marL="457200" lvl="1" indent="0">
              <a:buNone/>
            </a:pPr>
            <a:r>
              <a:rPr lang="en-US" dirty="0" err="1"/>
              <a:t>textFile</a:t>
            </a:r>
            <a:r>
              <a:rPr lang="en-US" dirty="0"/>
              <a:t> = </a:t>
            </a:r>
            <a:r>
              <a:rPr lang="en-US" dirty="0" err="1"/>
              <a:t>sc.textFile</a:t>
            </a:r>
            <a:r>
              <a:rPr lang="en-US" dirty="0"/>
              <a:t>("</a:t>
            </a:r>
            <a:r>
              <a:rPr lang="en-US" dirty="0" err="1"/>
              <a:t>hdfs</a:t>
            </a:r>
            <a:r>
              <a:rPr lang="en-US" dirty="0"/>
              <a:t>://...")</a:t>
            </a:r>
          </a:p>
          <a:p>
            <a:pPr marL="457200" lvl="1" indent="0">
              <a:buNone/>
            </a:pPr>
            <a:r>
              <a:rPr lang="en-US" dirty="0"/>
              <a:t>counts = </a:t>
            </a:r>
            <a:r>
              <a:rPr lang="en-US" dirty="0" err="1"/>
              <a:t>textFile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.</a:t>
            </a:r>
            <a:r>
              <a:rPr lang="en-US" dirty="0" err="1"/>
              <a:t>flatMap</a:t>
            </a:r>
            <a:r>
              <a:rPr lang="en-US" dirty="0"/>
              <a:t>(line =&gt; </a:t>
            </a:r>
            <a:r>
              <a:rPr lang="en-US" dirty="0" err="1"/>
              <a:t>line.split</a:t>
            </a:r>
            <a:r>
              <a:rPr lang="en-US" dirty="0"/>
              <a:t>(" "))</a:t>
            </a:r>
            <a:br>
              <a:rPr lang="en-US" dirty="0"/>
            </a:br>
            <a:r>
              <a:rPr lang="en-US" dirty="0"/>
              <a:t>	.map(lambda word: (word, 1))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reduceByKey</a:t>
            </a:r>
            <a:r>
              <a:rPr lang="en-US" dirty="0"/>
              <a:t>(lambda a, b: a + b)</a:t>
            </a:r>
          </a:p>
          <a:p>
            <a:pPr marL="457200" lvl="1" indent="0">
              <a:buNone/>
            </a:pPr>
            <a:r>
              <a:rPr lang="en-US" b="1" dirty="0" err="1"/>
              <a:t>counts.saveAsTextFile</a:t>
            </a:r>
            <a:r>
              <a:rPr lang="en-US" b="1" dirty="0"/>
              <a:t>("</a:t>
            </a:r>
            <a:r>
              <a:rPr lang="en-US" b="1" dirty="0" err="1"/>
              <a:t>hdfs</a:t>
            </a:r>
            <a:r>
              <a:rPr lang="en-US" b="1" dirty="0"/>
              <a:t>://...")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ilindro 4"/>
          <p:cNvSpPr/>
          <p:nvPr/>
        </p:nvSpPr>
        <p:spPr>
          <a:xfrm>
            <a:off x="5218431" y="5005954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6262972" y="615432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Rettangolo arrotondato 6"/>
          <p:cNvSpPr/>
          <p:nvPr/>
        </p:nvSpPr>
        <p:spPr>
          <a:xfrm>
            <a:off x="6357340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Rettangolo arrotondato 7"/>
          <p:cNvSpPr/>
          <p:nvPr/>
        </p:nvSpPr>
        <p:spPr>
          <a:xfrm>
            <a:off x="6436955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Rettangolo arrotondato 8"/>
          <p:cNvSpPr/>
          <p:nvPr/>
        </p:nvSpPr>
        <p:spPr>
          <a:xfrm>
            <a:off x="6432721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Rettangolo arrotondato 9"/>
          <p:cNvSpPr/>
          <p:nvPr/>
        </p:nvSpPr>
        <p:spPr>
          <a:xfrm>
            <a:off x="6432721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Rettangolo arrotondato 10"/>
          <p:cNvSpPr/>
          <p:nvPr/>
        </p:nvSpPr>
        <p:spPr>
          <a:xfrm>
            <a:off x="6436954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" name="Rettangolo arrotondato 23"/>
          <p:cNvSpPr/>
          <p:nvPr/>
        </p:nvSpPr>
        <p:spPr>
          <a:xfrm>
            <a:off x="7565363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5" name="Rettangolo arrotondato 24"/>
          <p:cNvSpPr/>
          <p:nvPr/>
        </p:nvSpPr>
        <p:spPr>
          <a:xfrm>
            <a:off x="7644978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7640744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7" name="Rettangolo arrotondato 26"/>
          <p:cNvSpPr/>
          <p:nvPr/>
        </p:nvSpPr>
        <p:spPr>
          <a:xfrm>
            <a:off x="7640744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8" name="Rettangolo arrotondato 27"/>
          <p:cNvSpPr/>
          <p:nvPr/>
        </p:nvSpPr>
        <p:spPr>
          <a:xfrm>
            <a:off x="7644977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Rettangolo arrotondato 29"/>
          <p:cNvSpPr/>
          <p:nvPr/>
        </p:nvSpPr>
        <p:spPr>
          <a:xfrm>
            <a:off x="8773386" y="4365300"/>
            <a:ext cx="660401" cy="177800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Rettangolo arrotondato 30"/>
          <p:cNvSpPr/>
          <p:nvPr/>
        </p:nvSpPr>
        <p:spPr>
          <a:xfrm>
            <a:off x="8853001" y="443303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Rettangolo arrotondato 31"/>
          <p:cNvSpPr/>
          <p:nvPr/>
        </p:nvSpPr>
        <p:spPr>
          <a:xfrm>
            <a:off x="8848767" y="4869914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Rettangolo arrotondato 32"/>
          <p:cNvSpPr/>
          <p:nvPr/>
        </p:nvSpPr>
        <p:spPr>
          <a:xfrm>
            <a:off x="8848767" y="5305947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4" name="Rettangolo arrotondato 33"/>
          <p:cNvSpPr/>
          <p:nvPr/>
        </p:nvSpPr>
        <p:spPr>
          <a:xfrm>
            <a:off x="8853000" y="5741980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Rettangolo arrotondato 35"/>
          <p:cNvSpPr/>
          <p:nvPr/>
        </p:nvSpPr>
        <p:spPr>
          <a:xfrm>
            <a:off x="9981409" y="4612541"/>
            <a:ext cx="660401" cy="1334650"/>
          </a:xfrm>
          <a:prstGeom prst="roundRect">
            <a:avLst/>
          </a:prstGeom>
          <a:noFill/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Rettangolo arrotondato 36"/>
          <p:cNvSpPr/>
          <p:nvPr/>
        </p:nvSpPr>
        <p:spPr>
          <a:xfrm>
            <a:off x="10061024" y="4680275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Rettangolo arrotondato 37"/>
          <p:cNvSpPr/>
          <p:nvPr/>
        </p:nvSpPr>
        <p:spPr>
          <a:xfrm>
            <a:off x="10056790" y="5117155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Rettangolo arrotondato 38"/>
          <p:cNvSpPr/>
          <p:nvPr/>
        </p:nvSpPr>
        <p:spPr>
          <a:xfrm>
            <a:off x="10056790" y="5553188"/>
            <a:ext cx="505607" cy="330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2" name="Cilindro 41"/>
          <p:cNvSpPr/>
          <p:nvPr/>
        </p:nvSpPr>
        <p:spPr>
          <a:xfrm>
            <a:off x="11189431" y="5028177"/>
            <a:ext cx="531708" cy="4898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44" name="Connettore 2 43"/>
          <p:cNvCxnSpPr>
            <a:stCxn id="5" idx="4"/>
            <a:endCxn id="7" idx="1"/>
          </p:cNvCxnSpPr>
          <p:nvPr/>
        </p:nvCxnSpPr>
        <p:spPr>
          <a:xfrm>
            <a:off x="5750139" y="5250898"/>
            <a:ext cx="607200" cy="3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2 45"/>
          <p:cNvCxnSpPr>
            <a:stCxn id="8" idx="3"/>
            <a:endCxn id="25" idx="1"/>
          </p:cNvCxnSpPr>
          <p:nvPr/>
        </p:nvCxnSpPr>
        <p:spPr>
          <a:xfrm>
            <a:off x="6942561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/>
          <p:cNvCxnSpPr>
            <a:stCxn id="9" idx="3"/>
            <a:endCxn id="26" idx="1"/>
          </p:cNvCxnSpPr>
          <p:nvPr/>
        </p:nvCxnSpPr>
        <p:spPr>
          <a:xfrm>
            <a:off x="6938327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2 54"/>
          <p:cNvCxnSpPr>
            <a:stCxn id="10" idx="3"/>
            <a:endCxn id="27" idx="1"/>
          </p:cNvCxnSpPr>
          <p:nvPr/>
        </p:nvCxnSpPr>
        <p:spPr>
          <a:xfrm>
            <a:off x="6938327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>
            <a:stCxn id="11" idx="3"/>
            <a:endCxn id="28" idx="1"/>
          </p:cNvCxnSpPr>
          <p:nvPr/>
        </p:nvCxnSpPr>
        <p:spPr>
          <a:xfrm>
            <a:off x="6942560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/>
          <p:cNvCxnSpPr>
            <a:stCxn id="25" idx="3"/>
            <a:endCxn id="31" idx="1"/>
          </p:cNvCxnSpPr>
          <p:nvPr/>
        </p:nvCxnSpPr>
        <p:spPr>
          <a:xfrm>
            <a:off x="8150584" y="459813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2 63"/>
          <p:cNvCxnSpPr>
            <a:stCxn id="26" idx="3"/>
            <a:endCxn id="32" idx="1"/>
          </p:cNvCxnSpPr>
          <p:nvPr/>
        </p:nvCxnSpPr>
        <p:spPr>
          <a:xfrm>
            <a:off x="8146350" y="5035014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ttore 2 64"/>
          <p:cNvCxnSpPr>
            <a:stCxn id="27" idx="3"/>
            <a:endCxn id="33" idx="1"/>
          </p:cNvCxnSpPr>
          <p:nvPr/>
        </p:nvCxnSpPr>
        <p:spPr>
          <a:xfrm>
            <a:off x="8146350" y="5471047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2 65"/>
          <p:cNvCxnSpPr>
            <a:stCxn id="28" idx="3"/>
            <a:endCxn id="34" idx="1"/>
          </p:cNvCxnSpPr>
          <p:nvPr/>
        </p:nvCxnSpPr>
        <p:spPr>
          <a:xfrm>
            <a:off x="8150583" y="5907080"/>
            <a:ext cx="70241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2 66"/>
          <p:cNvCxnSpPr>
            <a:stCxn id="31" idx="3"/>
            <a:endCxn id="37" idx="1"/>
          </p:cNvCxnSpPr>
          <p:nvPr/>
        </p:nvCxnSpPr>
        <p:spPr>
          <a:xfrm>
            <a:off x="9358607" y="4598135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2 67"/>
          <p:cNvCxnSpPr>
            <a:stCxn id="32" idx="3"/>
            <a:endCxn id="37" idx="1"/>
          </p:cNvCxnSpPr>
          <p:nvPr/>
        </p:nvCxnSpPr>
        <p:spPr>
          <a:xfrm flipV="1">
            <a:off x="9354373" y="4845376"/>
            <a:ext cx="706650" cy="189639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ttore 2 68"/>
          <p:cNvCxnSpPr>
            <a:stCxn id="33" idx="3"/>
            <a:endCxn id="37" idx="1"/>
          </p:cNvCxnSpPr>
          <p:nvPr/>
        </p:nvCxnSpPr>
        <p:spPr>
          <a:xfrm flipV="1">
            <a:off x="9354373" y="4845375"/>
            <a:ext cx="706650" cy="6256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/>
          <p:cNvCxnSpPr>
            <a:stCxn id="34" idx="3"/>
            <a:endCxn id="37" idx="1"/>
          </p:cNvCxnSpPr>
          <p:nvPr/>
        </p:nvCxnSpPr>
        <p:spPr>
          <a:xfrm flipV="1">
            <a:off x="9358607" y="4845376"/>
            <a:ext cx="702417" cy="106170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2 90"/>
          <p:cNvCxnSpPr>
            <a:stCxn id="31" idx="3"/>
            <a:endCxn id="38" idx="1"/>
          </p:cNvCxnSpPr>
          <p:nvPr/>
        </p:nvCxnSpPr>
        <p:spPr>
          <a:xfrm>
            <a:off x="9358607" y="4598135"/>
            <a:ext cx="698182" cy="68412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/>
          <p:cNvCxnSpPr>
            <a:stCxn id="32" idx="3"/>
            <a:endCxn id="38" idx="1"/>
          </p:cNvCxnSpPr>
          <p:nvPr/>
        </p:nvCxnSpPr>
        <p:spPr>
          <a:xfrm>
            <a:off x="9354373" y="5035015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/>
          <p:cNvCxnSpPr>
            <a:stCxn id="33" idx="3"/>
            <a:endCxn id="39" idx="1"/>
          </p:cNvCxnSpPr>
          <p:nvPr/>
        </p:nvCxnSpPr>
        <p:spPr>
          <a:xfrm>
            <a:off x="9354373" y="5471048"/>
            <a:ext cx="702416" cy="24724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/>
          <p:cNvCxnSpPr>
            <a:stCxn id="34" idx="3"/>
            <a:endCxn id="38" idx="1"/>
          </p:cNvCxnSpPr>
          <p:nvPr/>
        </p:nvCxnSpPr>
        <p:spPr>
          <a:xfrm flipV="1">
            <a:off x="9358607" y="5282256"/>
            <a:ext cx="698183" cy="62482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/>
          <p:cNvCxnSpPr>
            <a:stCxn id="32" idx="3"/>
            <a:endCxn id="39" idx="1"/>
          </p:cNvCxnSpPr>
          <p:nvPr/>
        </p:nvCxnSpPr>
        <p:spPr>
          <a:xfrm>
            <a:off x="9354373" y="5035014"/>
            <a:ext cx="702416" cy="683274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ttore 2 96"/>
          <p:cNvCxnSpPr>
            <a:stCxn id="33" idx="3"/>
            <a:endCxn id="38" idx="1"/>
          </p:cNvCxnSpPr>
          <p:nvPr/>
        </p:nvCxnSpPr>
        <p:spPr>
          <a:xfrm flipV="1">
            <a:off x="9354373" y="5282255"/>
            <a:ext cx="702416" cy="18879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ttore 2 97"/>
          <p:cNvCxnSpPr>
            <a:stCxn id="34" idx="3"/>
            <a:endCxn id="39" idx="1"/>
          </p:cNvCxnSpPr>
          <p:nvPr/>
        </p:nvCxnSpPr>
        <p:spPr>
          <a:xfrm flipV="1">
            <a:off x="9358607" y="5718288"/>
            <a:ext cx="698183" cy="18879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ttore 2 127"/>
          <p:cNvCxnSpPr>
            <a:stCxn id="31" idx="3"/>
            <a:endCxn id="39" idx="1"/>
          </p:cNvCxnSpPr>
          <p:nvPr/>
        </p:nvCxnSpPr>
        <p:spPr>
          <a:xfrm>
            <a:off x="9358607" y="4598134"/>
            <a:ext cx="698182" cy="1120154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ttore 2 130"/>
          <p:cNvCxnSpPr>
            <a:stCxn id="38" idx="3"/>
            <a:endCxn id="42" idx="2"/>
          </p:cNvCxnSpPr>
          <p:nvPr/>
        </p:nvCxnSpPr>
        <p:spPr>
          <a:xfrm flipV="1">
            <a:off x="10562397" y="5273121"/>
            <a:ext cx="627035" cy="913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CasellaDiTesto 137"/>
          <p:cNvSpPr txBox="1"/>
          <p:nvPr/>
        </p:nvSpPr>
        <p:spPr>
          <a:xfrm>
            <a:off x="7464583" y="6148830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flatMap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9" name="CasellaDiTesto 138"/>
          <p:cNvSpPr txBox="1"/>
          <p:nvPr/>
        </p:nvSpPr>
        <p:spPr>
          <a:xfrm>
            <a:off x="8809663" y="6154320"/>
            <a:ext cx="58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map</a:t>
            </a:r>
          </a:p>
        </p:txBody>
      </p:sp>
      <p:sp>
        <p:nvSpPr>
          <p:cNvPr id="140" name="CasellaDiTesto 139"/>
          <p:cNvSpPr txBox="1"/>
          <p:nvPr/>
        </p:nvSpPr>
        <p:spPr>
          <a:xfrm>
            <a:off x="9906113" y="6000087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b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ByKey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2" name="CasellaDiTesto 141"/>
          <p:cNvSpPr txBox="1"/>
          <p:nvPr/>
        </p:nvSpPr>
        <p:spPr>
          <a:xfrm>
            <a:off x="11004868" y="6002243"/>
            <a:ext cx="8896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saveAs</a:t>
            </a:r>
            <a:b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TextFile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659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Connettore 1 59"/>
          <p:cNvCxnSpPr>
            <a:stCxn id="15" idx="2"/>
            <a:endCxn id="28" idx="0"/>
          </p:cNvCxnSpPr>
          <p:nvPr/>
        </p:nvCxnSpPr>
        <p:spPr>
          <a:xfrm flipH="1">
            <a:off x="6854491" y="3861443"/>
            <a:ext cx="218334" cy="59569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1 55"/>
          <p:cNvCxnSpPr>
            <a:stCxn id="12" idx="2"/>
            <a:endCxn id="26" idx="2"/>
          </p:cNvCxnSpPr>
          <p:nvPr/>
        </p:nvCxnSpPr>
        <p:spPr>
          <a:xfrm flipV="1">
            <a:off x="6419491" y="2230238"/>
            <a:ext cx="825690" cy="79089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1 53"/>
          <p:cNvCxnSpPr>
            <a:stCxn id="10" idx="2"/>
          </p:cNvCxnSpPr>
          <p:nvPr/>
        </p:nvCxnSpPr>
        <p:spPr>
          <a:xfrm>
            <a:off x="3219015" y="4226772"/>
            <a:ext cx="7675" cy="108009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7 34"/>
          <p:cNvCxnSpPr>
            <a:stCxn id="5" idx="2"/>
            <a:endCxn id="8" idx="1"/>
          </p:cNvCxnSpPr>
          <p:nvPr/>
        </p:nvCxnSpPr>
        <p:spPr>
          <a:xfrm rot="5400000" flipH="1">
            <a:off x="3578895" y="2562624"/>
            <a:ext cx="489373" cy="973667"/>
          </a:xfrm>
          <a:prstGeom prst="curvedConnector4">
            <a:avLst>
              <a:gd name="adj1" fmla="val -173011"/>
              <a:gd name="adj2" fmla="val 193913"/>
            </a:avLst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/>
          <p:cNvCxnSpPr>
            <a:stCxn id="5" idx="3"/>
            <a:endCxn id="13" idx="1"/>
          </p:cNvCxnSpPr>
          <p:nvPr/>
        </p:nvCxnSpPr>
        <p:spPr>
          <a:xfrm flipV="1">
            <a:off x="4979281" y="2723886"/>
            <a:ext cx="2377177" cy="379756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/>
          <p:cNvCxnSpPr>
            <a:stCxn id="5" idx="3"/>
            <a:endCxn id="16" idx="1"/>
          </p:cNvCxnSpPr>
          <p:nvPr/>
        </p:nvCxnSpPr>
        <p:spPr>
          <a:xfrm>
            <a:off x="4979280" y="3103642"/>
            <a:ext cx="2960646" cy="73124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representation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34</a:t>
            </a:fld>
            <a:endParaRPr lang="en-US" dirty="0"/>
          </a:p>
        </p:txBody>
      </p:sp>
      <p:grpSp>
        <p:nvGrpSpPr>
          <p:cNvPr id="48" name="Gruppo 47"/>
          <p:cNvGrpSpPr/>
          <p:nvPr/>
        </p:nvGrpSpPr>
        <p:grpSpPr>
          <a:xfrm>
            <a:off x="3336748" y="2614270"/>
            <a:ext cx="1642533" cy="679873"/>
            <a:chOff x="1278466" y="2614887"/>
            <a:chExt cx="1642533" cy="679873"/>
          </a:xfrm>
        </p:grpSpPr>
        <p:sp>
          <p:nvSpPr>
            <p:cNvPr id="8" name="Rettangolo arrotondato 7"/>
            <p:cNvSpPr/>
            <p:nvPr/>
          </p:nvSpPr>
          <p:spPr>
            <a:xfrm>
              <a:off x="1278466" y="2614887"/>
              <a:ext cx="1337733" cy="3810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RDD</a:t>
              </a:r>
            </a:p>
          </p:txBody>
        </p:sp>
        <p:sp>
          <p:nvSpPr>
            <p:cNvPr id="7" name="Rettangolo arrotondato 6"/>
            <p:cNvSpPr/>
            <p:nvPr/>
          </p:nvSpPr>
          <p:spPr>
            <a:xfrm>
              <a:off x="1380066" y="2694333"/>
              <a:ext cx="1337733" cy="3810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RDD</a:t>
              </a:r>
            </a:p>
          </p:txBody>
        </p:sp>
        <p:sp>
          <p:nvSpPr>
            <p:cNvPr id="6" name="Rettangolo arrotondato 5"/>
            <p:cNvSpPr/>
            <p:nvPr/>
          </p:nvSpPr>
          <p:spPr>
            <a:xfrm>
              <a:off x="1481666" y="2805387"/>
              <a:ext cx="1337733" cy="3810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RDD</a:t>
              </a:r>
            </a:p>
          </p:txBody>
        </p:sp>
        <p:sp>
          <p:nvSpPr>
            <p:cNvPr id="5" name="Rettangolo arrotondato 4"/>
            <p:cNvSpPr/>
            <p:nvPr/>
          </p:nvSpPr>
          <p:spPr>
            <a:xfrm>
              <a:off x="1583266" y="2913760"/>
              <a:ext cx="1337733" cy="3810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RDD</a:t>
              </a:r>
            </a:p>
          </p:txBody>
        </p:sp>
      </p:grpSp>
      <p:sp>
        <p:nvSpPr>
          <p:cNvPr id="9" name="Rombo 8"/>
          <p:cNvSpPr/>
          <p:nvPr/>
        </p:nvSpPr>
        <p:spPr>
          <a:xfrm>
            <a:off x="2304614" y="3280105"/>
            <a:ext cx="1828800" cy="1524000"/>
          </a:xfrm>
          <a:prstGeom prst="diamond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368107" y="3857439"/>
            <a:ext cx="1701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Transformations</a:t>
            </a:r>
          </a:p>
        </p:txBody>
      </p:sp>
      <p:sp>
        <p:nvSpPr>
          <p:cNvPr id="11" name="Rombo 10"/>
          <p:cNvSpPr/>
          <p:nvPr/>
        </p:nvSpPr>
        <p:spPr>
          <a:xfrm>
            <a:off x="5907257" y="2311745"/>
            <a:ext cx="1024466" cy="1049442"/>
          </a:xfrm>
          <a:prstGeom prst="diamond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6024991" y="2651800"/>
            <a:ext cx="7889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Action</a:t>
            </a:r>
          </a:p>
        </p:txBody>
      </p:sp>
      <p:sp>
        <p:nvSpPr>
          <p:cNvPr id="13" name="Rettangolo arrotondato 12"/>
          <p:cNvSpPr/>
          <p:nvPr/>
        </p:nvSpPr>
        <p:spPr>
          <a:xfrm>
            <a:off x="7356457" y="2489805"/>
            <a:ext cx="855132" cy="4681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Value</a:t>
            </a:r>
          </a:p>
        </p:txBody>
      </p:sp>
      <p:sp>
        <p:nvSpPr>
          <p:cNvPr id="14" name="Rombo 13"/>
          <p:cNvSpPr/>
          <p:nvPr/>
        </p:nvSpPr>
        <p:spPr>
          <a:xfrm>
            <a:off x="6560591" y="3152055"/>
            <a:ext cx="1024466" cy="1049442"/>
          </a:xfrm>
          <a:prstGeom prst="diamond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6678325" y="3492110"/>
            <a:ext cx="78899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Action</a:t>
            </a:r>
          </a:p>
        </p:txBody>
      </p:sp>
      <p:sp>
        <p:nvSpPr>
          <p:cNvPr id="16" name="Rettangolo arrotondato 15"/>
          <p:cNvSpPr/>
          <p:nvPr/>
        </p:nvSpPr>
        <p:spPr>
          <a:xfrm>
            <a:off x="7939926" y="3600801"/>
            <a:ext cx="855132" cy="46816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Value</a:t>
            </a:r>
          </a:p>
        </p:txBody>
      </p:sp>
      <p:sp>
        <p:nvSpPr>
          <p:cNvPr id="21" name="Rettangolo 20"/>
          <p:cNvSpPr/>
          <p:nvPr/>
        </p:nvSpPr>
        <p:spPr>
          <a:xfrm>
            <a:off x="1934581" y="1962498"/>
            <a:ext cx="3431673" cy="411369"/>
          </a:xfrm>
          <a:prstGeom prst="rect">
            <a:avLst/>
          </a:prstGeom>
          <a:noFill/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textFile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sc.textFile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://...")</a:t>
            </a:r>
          </a:p>
        </p:txBody>
      </p:sp>
      <p:sp>
        <p:nvSpPr>
          <p:cNvPr id="23" name="Ovale 22"/>
          <p:cNvSpPr/>
          <p:nvPr/>
        </p:nvSpPr>
        <p:spPr>
          <a:xfrm>
            <a:off x="5137653" y="1838857"/>
            <a:ext cx="457200" cy="457200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4" name="Rettangolo 23"/>
          <p:cNvSpPr/>
          <p:nvPr/>
        </p:nvSpPr>
        <p:spPr>
          <a:xfrm>
            <a:off x="2260000" y="5059748"/>
            <a:ext cx="6535057" cy="1114920"/>
          </a:xfrm>
          <a:prstGeom prst="rect">
            <a:avLst/>
          </a:prstGeom>
          <a:solidFill>
            <a:schemeClr val="bg1"/>
          </a:solidFill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counts =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text_file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.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flatMap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(lambda line: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line.split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(" ")) \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.map(lambda word: (word, 1)) \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.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reduceByKey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(lambda a, b: a + b)</a:t>
            </a:r>
          </a:p>
        </p:txBody>
      </p:sp>
      <p:sp>
        <p:nvSpPr>
          <p:cNvPr id="25" name="Ovale 24"/>
          <p:cNvSpPr/>
          <p:nvPr/>
        </p:nvSpPr>
        <p:spPr>
          <a:xfrm>
            <a:off x="8566457" y="5908707"/>
            <a:ext cx="457200" cy="457200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6" name="Rettangolo 25"/>
          <p:cNvSpPr/>
          <p:nvPr/>
        </p:nvSpPr>
        <p:spPr>
          <a:xfrm>
            <a:off x="5923844" y="1818869"/>
            <a:ext cx="2642674" cy="41136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 =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counts.collect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</p:txBody>
      </p:sp>
      <p:sp>
        <p:nvSpPr>
          <p:cNvPr id="27" name="Ovale 26"/>
          <p:cNvSpPr/>
          <p:nvPr/>
        </p:nvSpPr>
        <p:spPr>
          <a:xfrm>
            <a:off x="8406666" y="1929489"/>
            <a:ext cx="457200" cy="457200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8" name="Rettangolo 27"/>
          <p:cNvSpPr/>
          <p:nvPr/>
        </p:nvSpPr>
        <p:spPr>
          <a:xfrm>
            <a:off x="5073716" y="4457140"/>
            <a:ext cx="3561550" cy="411369"/>
          </a:xfrm>
          <a:prstGeom prst="rect">
            <a:avLst/>
          </a:prstGeom>
          <a:noFill/>
          <a:ln w="31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counts.saveAsTextFile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://...")</a:t>
            </a:r>
          </a:p>
        </p:txBody>
      </p:sp>
      <p:sp>
        <p:nvSpPr>
          <p:cNvPr id="29" name="Ovale 28"/>
          <p:cNvSpPr/>
          <p:nvPr/>
        </p:nvSpPr>
        <p:spPr>
          <a:xfrm>
            <a:off x="8566458" y="4309618"/>
            <a:ext cx="457200" cy="457200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66" name="Connettore 1 65"/>
          <p:cNvCxnSpPr>
            <a:stCxn id="8" idx="0"/>
          </p:cNvCxnSpPr>
          <p:nvPr/>
        </p:nvCxnSpPr>
        <p:spPr>
          <a:xfrm flipH="1" flipV="1">
            <a:off x="4002186" y="2392753"/>
            <a:ext cx="3429" cy="22151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07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architecture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Spark uses a </a:t>
            </a:r>
            <a:r>
              <a:rPr lang="en-US" i="1" dirty="0"/>
              <a:t>master/slave architecture</a:t>
            </a:r>
            <a:r>
              <a:rPr lang="en-US" dirty="0"/>
              <a:t> with one central coordinator (</a:t>
            </a:r>
            <a:r>
              <a:rPr lang="en-US" i="1" dirty="0"/>
              <a:t>driver</a:t>
            </a:r>
            <a:r>
              <a:rPr lang="en-US" dirty="0"/>
              <a:t>) and many distributed workers (</a:t>
            </a:r>
            <a:r>
              <a:rPr lang="en-US" i="1" dirty="0"/>
              <a:t>executors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driver and each executor are independent Java processes</a:t>
            </a:r>
          </a:p>
          <a:p>
            <a:pPr lvl="1"/>
            <a:r>
              <a:rPr lang="en-US" dirty="0"/>
              <a:t>Together they form a Spark </a:t>
            </a:r>
            <a:r>
              <a:rPr lang="en-US" i="1" dirty="0"/>
              <a:t>application</a:t>
            </a:r>
          </a:p>
          <a:p>
            <a:r>
              <a:rPr lang="en-US" dirty="0"/>
              <a:t>The architecture is independent of the cluster manager that Spark runs 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35</a:t>
            </a:fld>
            <a:endParaRPr lang="en-US" dirty="0"/>
          </a:p>
        </p:txBody>
      </p:sp>
      <p:grpSp>
        <p:nvGrpSpPr>
          <p:cNvPr id="6" name="Gruppo 5"/>
          <p:cNvGrpSpPr>
            <a:grpSpLocks noChangeAspect="1"/>
          </p:cNvGrpSpPr>
          <p:nvPr/>
        </p:nvGrpSpPr>
        <p:grpSpPr>
          <a:xfrm>
            <a:off x="2715260" y="4047068"/>
            <a:ext cx="6770453" cy="2117373"/>
            <a:chOff x="2203249" y="2969444"/>
            <a:chExt cx="7855813" cy="2456805"/>
          </a:xfrm>
        </p:grpSpPr>
        <p:sp>
          <p:nvSpPr>
            <p:cNvPr id="7" name="Rettangolo 6"/>
            <p:cNvSpPr/>
            <p:nvPr/>
          </p:nvSpPr>
          <p:spPr>
            <a:xfrm>
              <a:off x="5444142" y="3907582"/>
              <a:ext cx="1786218" cy="4913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Cluster Manager</a:t>
              </a: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2203249" y="3695450"/>
              <a:ext cx="1536515" cy="866751"/>
              <a:chOff x="1621410" y="3646950"/>
              <a:chExt cx="1639858" cy="925047"/>
            </a:xfrm>
          </p:grpSpPr>
          <p:sp>
            <p:nvSpPr>
              <p:cNvPr id="28" name="Rettangolo 27"/>
              <p:cNvSpPr/>
              <p:nvPr/>
            </p:nvSpPr>
            <p:spPr>
              <a:xfrm>
                <a:off x="1621410" y="3646950"/>
                <a:ext cx="1639858" cy="9250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/>
                  <a:t>Driver</a:t>
                </a:r>
                <a:endParaRPr lang="en-GB" sz="1400" dirty="0"/>
              </a:p>
            </p:txBody>
          </p:sp>
          <p:sp>
            <p:nvSpPr>
              <p:cNvPr id="29" name="Rettangolo 28"/>
              <p:cNvSpPr/>
              <p:nvPr/>
            </p:nvSpPr>
            <p:spPr>
              <a:xfrm>
                <a:off x="1679682" y="4045957"/>
                <a:ext cx="1496721" cy="444006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 err="1"/>
                  <a:t>SparkContext</a:t>
                </a:r>
                <a:endParaRPr lang="en-GB" sz="1400" dirty="0"/>
              </a:p>
            </p:txBody>
          </p:sp>
        </p:grpSp>
        <p:grpSp>
          <p:nvGrpSpPr>
            <p:cNvPr id="9" name="Gruppo 8"/>
            <p:cNvGrpSpPr/>
            <p:nvPr/>
          </p:nvGrpSpPr>
          <p:grpSpPr>
            <a:xfrm>
              <a:off x="8254939" y="2969444"/>
              <a:ext cx="1751591" cy="813546"/>
              <a:chOff x="8825060" y="2328051"/>
              <a:chExt cx="2232581" cy="1036947"/>
            </a:xfrm>
          </p:grpSpPr>
          <p:sp>
            <p:nvSpPr>
              <p:cNvPr id="25" name="Rettangolo 24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/>
                  <a:t>Executor</a:t>
                </a:r>
                <a:endParaRPr lang="en-GB" sz="1400" dirty="0"/>
              </a:p>
            </p:txBody>
          </p:sp>
          <p:sp>
            <p:nvSpPr>
              <p:cNvPr id="26" name="Rettangolo 25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7" name="Rettangolo 26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  <p:cxnSp>
          <p:nvCxnSpPr>
            <p:cNvPr id="10" name="Connettore 2 9"/>
            <p:cNvCxnSpPr>
              <a:stCxn id="25" idx="2"/>
              <a:endCxn id="22" idx="0"/>
            </p:cNvCxnSpPr>
            <p:nvPr/>
          </p:nvCxnSpPr>
          <p:spPr>
            <a:xfrm flipH="1">
              <a:off x="9130734" y="3782990"/>
              <a:ext cx="1" cy="82971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2 10"/>
            <p:cNvCxnSpPr>
              <a:stCxn id="28" idx="3"/>
              <a:endCxn id="7" idx="1"/>
            </p:cNvCxnSpPr>
            <p:nvPr/>
          </p:nvCxnSpPr>
          <p:spPr>
            <a:xfrm>
              <a:off x="3739764" y="4128826"/>
              <a:ext cx="1704378" cy="24444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2 11"/>
            <p:cNvCxnSpPr>
              <a:stCxn id="7" idx="3"/>
              <a:endCxn id="25" idx="1"/>
            </p:cNvCxnSpPr>
            <p:nvPr/>
          </p:nvCxnSpPr>
          <p:spPr>
            <a:xfrm flipV="1">
              <a:off x="7230360" y="3376217"/>
              <a:ext cx="1024579" cy="77705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2 12"/>
            <p:cNvCxnSpPr>
              <a:stCxn id="7" idx="3"/>
            </p:cNvCxnSpPr>
            <p:nvPr/>
          </p:nvCxnSpPr>
          <p:spPr>
            <a:xfrm>
              <a:off x="7230360" y="4153270"/>
              <a:ext cx="1024579" cy="93712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2 13"/>
            <p:cNvCxnSpPr>
              <a:endCxn id="25" idx="1"/>
            </p:cNvCxnSpPr>
            <p:nvPr/>
          </p:nvCxnSpPr>
          <p:spPr>
            <a:xfrm flipV="1">
              <a:off x="3739764" y="3376217"/>
              <a:ext cx="4515175" cy="32623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2 14"/>
            <p:cNvCxnSpPr/>
            <p:nvPr/>
          </p:nvCxnSpPr>
          <p:spPr>
            <a:xfrm>
              <a:off x="3739764" y="4560043"/>
              <a:ext cx="4515175" cy="53035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sellaDiTesto 15"/>
            <p:cNvSpPr txBox="1"/>
            <p:nvPr/>
          </p:nvSpPr>
          <p:spPr>
            <a:xfrm>
              <a:off x="3882787" y="3802020"/>
              <a:ext cx="1483370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r>
                <a:rPr lang="it-IT" sz="1200" i="1" dirty="0">
                  <a:solidFill>
                    <a:schemeClr val="tx2"/>
                  </a:solidFill>
                </a:rPr>
                <a:t> </a:t>
              </a:r>
              <a:r>
                <a:rPr lang="it-IT" sz="1200" i="1" dirty="0" err="1">
                  <a:solidFill>
                    <a:schemeClr val="tx2"/>
                  </a:solidFill>
                </a:rPr>
                <a:t>request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7" name="CasellaDiTesto 16"/>
            <p:cNvSpPr txBox="1"/>
            <p:nvPr/>
          </p:nvSpPr>
          <p:spPr>
            <a:xfrm>
              <a:off x="4858192" y="324959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8" name="CasellaDiTesto 17"/>
            <p:cNvSpPr txBox="1"/>
            <p:nvPr/>
          </p:nvSpPr>
          <p:spPr>
            <a:xfrm>
              <a:off x="4858192" y="478513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9" name="CasellaDiTesto 18"/>
            <p:cNvSpPr txBox="1"/>
            <p:nvPr/>
          </p:nvSpPr>
          <p:spPr>
            <a:xfrm>
              <a:off x="7546303" y="3891659"/>
              <a:ext cx="10421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endParaRPr lang="it-IT" sz="1200" i="1" dirty="0">
                <a:solidFill>
                  <a:schemeClr val="tx2"/>
                </a:solidFill>
              </a:endParaRP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assignment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20" name="CasellaDiTesto 19"/>
            <p:cNvSpPr txBox="1"/>
            <p:nvPr/>
          </p:nvSpPr>
          <p:spPr>
            <a:xfrm>
              <a:off x="9221253" y="3945286"/>
              <a:ext cx="8378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>
                  <a:solidFill>
                    <a:schemeClr val="tx2"/>
                  </a:solidFill>
                </a:rPr>
                <a:t>data</a:t>
              </a: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shuffling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grpSp>
          <p:nvGrpSpPr>
            <p:cNvPr id="21" name="Gruppo 20"/>
            <p:cNvGrpSpPr/>
            <p:nvPr/>
          </p:nvGrpSpPr>
          <p:grpSpPr>
            <a:xfrm>
              <a:off x="8254938" y="4612703"/>
              <a:ext cx="1751591" cy="813546"/>
              <a:chOff x="8825060" y="2328051"/>
              <a:chExt cx="2232581" cy="1036947"/>
            </a:xfrm>
          </p:grpSpPr>
          <p:sp>
            <p:nvSpPr>
              <p:cNvPr id="22" name="Rettangolo 21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/>
                  <a:t>Executor</a:t>
                </a:r>
                <a:endParaRPr lang="en-GB" sz="1400" dirty="0"/>
              </a:p>
            </p:txBody>
          </p:sp>
          <p:sp>
            <p:nvSpPr>
              <p:cNvPr id="23" name="Rettangolo 22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4" name="Rettangolo 23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09517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architecture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Executor</a:t>
            </a:r>
            <a:r>
              <a:rPr lang="en-US" dirty="0"/>
              <a:t>: a process responsible for executing the received tasks</a:t>
            </a:r>
          </a:p>
          <a:p>
            <a:pPr lvl="1"/>
            <a:r>
              <a:rPr lang="en-US" dirty="0"/>
              <a:t>Each spark application can have (and usually has) multiple executors, and</a:t>
            </a:r>
            <a:br>
              <a:rPr lang="en-US" dirty="0"/>
            </a:br>
            <a:r>
              <a:rPr lang="en-US" dirty="0"/>
              <a:t>each worker node can host many executors</a:t>
            </a:r>
          </a:p>
          <a:p>
            <a:pPr lvl="1"/>
            <a:r>
              <a:rPr lang="en-US" dirty="0"/>
              <a:t>Typically runs for the entire duration of the application</a:t>
            </a:r>
          </a:p>
          <a:p>
            <a:pPr lvl="1"/>
            <a:r>
              <a:rPr lang="en-US" dirty="0"/>
              <a:t>Stores (caches) RDD data in JVM heap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Tasks</a:t>
            </a:r>
            <a:r>
              <a:rPr lang="en-US" dirty="0"/>
              <a:t> are the smallest unit of work and are carried out by executors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36</a:t>
            </a:fld>
            <a:endParaRPr lang="en-US" dirty="0"/>
          </a:p>
        </p:txBody>
      </p:sp>
      <p:grpSp>
        <p:nvGrpSpPr>
          <p:cNvPr id="6" name="Gruppo 5"/>
          <p:cNvGrpSpPr>
            <a:grpSpLocks noChangeAspect="1"/>
          </p:cNvGrpSpPr>
          <p:nvPr/>
        </p:nvGrpSpPr>
        <p:grpSpPr>
          <a:xfrm>
            <a:off x="2715260" y="4047068"/>
            <a:ext cx="6770453" cy="2117373"/>
            <a:chOff x="2203249" y="2969444"/>
            <a:chExt cx="7855813" cy="2456805"/>
          </a:xfrm>
        </p:grpSpPr>
        <p:sp>
          <p:nvSpPr>
            <p:cNvPr id="7" name="Rettangolo 6"/>
            <p:cNvSpPr/>
            <p:nvPr/>
          </p:nvSpPr>
          <p:spPr>
            <a:xfrm>
              <a:off x="5444142" y="3907582"/>
              <a:ext cx="1786218" cy="4913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Cluster Manager</a:t>
              </a: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2203249" y="3695450"/>
              <a:ext cx="1536515" cy="866751"/>
              <a:chOff x="1621410" y="3646950"/>
              <a:chExt cx="1639858" cy="925047"/>
            </a:xfrm>
          </p:grpSpPr>
          <p:sp>
            <p:nvSpPr>
              <p:cNvPr id="28" name="Rettangolo 27"/>
              <p:cNvSpPr/>
              <p:nvPr/>
            </p:nvSpPr>
            <p:spPr>
              <a:xfrm>
                <a:off x="1621410" y="3646950"/>
                <a:ext cx="1639858" cy="9250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/>
                  <a:t>Driver</a:t>
                </a:r>
                <a:endParaRPr lang="en-GB" sz="1400" dirty="0"/>
              </a:p>
            </p:txBody>
          </p:sp>
          <p:sp>
            <p:nvSpPr>
              <p:cNvPr id="29" name="Rettangolo 28"/>
              <p:cNvSpPr/>
              <p:nvPr/>
            </p:nvSpPr>
            <p:spPr>
              <a:xfrm>
                <a:off x="1679682" y="4045957"/>
                <a:ext cx="1496721" cy="444006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 err="1"/>
                  <a:t>SparkContext</a:t>
                </a:r>
                <a:endParaRPr lang="en-GB" sz="1400" dirty="0"/>
              </a:p>
            </p:txBody>
          </p:sp>
        </p:grpSp>
        <p:grpSp>
          <p:nvGrpSpPr>
            <p:cNvPr id="9" name="Gruppo 8"/>
            <p:cNvGrpSpPr/>
            <p:nvPr/>
          </p:nvGrpSpPr>
          <p:grpSpPr>
            <a:xfrm>
              <a:off x="8254939" y="2969444"/>
              <a:ext cx="1751591" cy="813546"/>
              <a:chOff x="8825060" y="2328051"/>
              <a:chExt cx="2232581" cy="1036947"/>
            </a:xfrm>
          </p:grpSpPr>
          <p:sp>
            <p:nvSpPr>
              <p:cNvPr id="25" name="Rettangolo 24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E1D713"/>
              </a:solidFill>
              <a:ln>
                <a:solidFill>
                  <a:srgbClr val="CCCC0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>
                    <a:solidFill>
                      <a:schemeClr val="tx2"/>
                    </a:solidFill>
                  </a:rPr>
                  <a:t>Executor</a:t>
                </a:r>
                <a:endParaRPr lang="en-GB" sz="14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6" name="Rettangolo 25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DC8910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7" name="Rettangolo 26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DC8910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  <p:cxnSp>
          <p:nvCxnSpPr>
            <p:cNvPr id="10" name="Connettore 2 9"/>
            <p:cNvCxnSpPr>
              <a:stCxn id="25" idx="2"/>
              <a:endCxn id="22" idx="0"/>
            </p:cNvCxnSpPr>
            <p:nvPr/>
          </p:nvCxnSpPr>
          <p:spPr>
            <a:xfrm flipH="1">
              <a:off x="9130734" y="3782990"/>
              <a:ext cx="1" cy="82971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2 10"/>
            <p:cNvCxnSpPr>
              <a:stCxn id="28" idx="3"/>
              <a:endCxn id="7" idx="1"/>
            </p:cNvCxnSpPr>
            <p:nvPr/>
          </p:nvCxnSpPr>
          <p:spPr>
            <a:xfrm>
              <a:off x="3739764" y="4128826"/>
              <a:ext cx="1704378" cy="24444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2 11"/>
            <p:cNvCxnSpPr>
              <a:stCxn id="7" idx="3"/>
              <a:endCxn id="25" idx="1"/>
            </p:cNvCxnSpPr>
            <p:nvPr/>
          </p:nvCxnSpPr>
          <p:spPr>
            <a:xfrm flipV="1">
              <a:off x="7230360" y="3376217"/>
              <a:ext cx="1024579" cy="77705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2 12"/>
            <p:cNvCxnSpPr>
              <a:stCxn id="7" idx="3"/>
            </p:cNvCxnSpPr>
            <p:nvPr/>
          </p:nvCxnSpPr>
          <p:spPr>
            <a:xfrm>
              <a:off x="7230360" y="4153270"/>
              <a:ext cx="1024579" cy="93712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2 13"/>
            <p:cNvCxnSpPr>
              <a:endCxn id="25" idx="1"/>
            </p:cNvCxnSpPr>
            <p:nvPr/>
          </p:nvCxnSpPr>
          <p:spPr>
            <a:xfrm flipV="1">
              <a:off x="3739764" y="3376217"/>
              <a:ext cx="4515175" cy="32623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2 14"/>
            <p:cNvCxnSpPr/>
            <p:nvPr/>
          </p:nvCxnSpPr>
          <p:spPr>
            <a:xfrm>
              <a:off x="3739764" y="4560043"/>
              <a:ext cx="4515175" cy="53035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sellaDiTesto 15"/>
            <p:cNvSpPr txBox="1"/>
            <p:nvPr/>
          </p:nvSpPr>
          <p:spPr>
            <a:xfrm>
              <a:off x="3882787" y="3802020"/>
              <a:ext cx="1483370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r>
                <a:rPr lang="it-IT" sz="1200" i="1" dirty="0">
                  <a:solidFill>
                    <a:schemeClr val="tx2"/>
                  </a:solidFill>
                </a:rPr>
                <a:t> </a:t>
              </a:r>
              <a:r>
                <a:rPr lang="it-IT" sz="1200" i="1" dirty="0" err="1">
                  <a:solidFill>
                    <a:schemeClr val="tx2"/>
                  </a:solidFill>
                </a:rPr>
                <a:t>request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7" name="CasellaDiTesto 16"/>
            <p:cNvSpPr txBox="1"/>
            <p:nvPr/>
          </p:nvSpPr>
          <p:spPr>
            <a:xfrm>
              <a:off x="4858192" y="324959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8" name="CasellaDiTesto 17"/>
            <p:cNvSpPr txBox="1"/>
            <p:nvPr/>
          </p:nvSpPr>
          <p:spPr>
            <a:xfrm>
              <a:off x="4858192" y="478513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9" name="CasellaDiTesto 18"/>
            <p:cNvSpPr txBox="1"/>
            <p:nvPr/>
          </p:nvSpPr>
          <p:spPr>
            <a:xfrm>
              <a:off x="7546303" y="3891659"/>
              <a:ext cx="10421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endParaRPr lang="it-IT" sz="1200" i="1" dirty="0">
                <a:solidFill>
                  <a:schemeClr val="tx2"/>
                </a:solidFill>
              </a:endParaRP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assignment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20" name="CasellaDiTesto 19"/>
            <p:cNvSpPr txBox="1"/>
            <p:nvPr/>
          </p:nvSpPr>
          <p:spPr>
            <a:xfrm>
              <a:off x="9221253" y="3945286"/>
              <a:ext cx="8378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>
                  <a:solidFill>
                    <a:schemeClr val="tx2"/>
                  </a:solidFill>
                </a:rPr>
                <a:t>data</a:t>
              </a: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shuffling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grpSp>
          <p:nvGrpSpPr>
            <p:cNvPr id="21" name="Gruppo 20"/>
            <p:cNvGrpSpPr/>
            <p:nvPr/>
          </p:nvGrpSpPr>
          <p:grpSpPr>
            <a:xfrm>
              <a:off x="8254938" y="4612703"/>
              <a:ext cx="1751591" cy="813546"/>
              <a:chOff x="8825060" y="2328051"/>
              <a:chExt cx="2232581" cy="1036947"/>
            </a:xfrm>
          </p:grpSpPr>
          <p:sp>
            <p:nvSpPr>
              <p:cNvPr id="22" name="Rettangolo 21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E1D713"/>
              </a:solidFill>
              <a:ln>
                <a:solidFill>
                  <a:srgbClr val="CCCC0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>
                    <a:solidFill>
                      <a:schemeClr val="tx2"/>
                    </a:solidFill>
                  </a:rPr>
                  <a:t>Executor</a:t>
                </a:r>
                <a:endParaRPr lang="en-GB" sz="14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3" name="Rettangolo 22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DC8910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4" name="Rettangolo 23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DC8910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26948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architecture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Driver Program </a:t>
            </a:r>
            <a:r>
              <a:rPr lang="en-US" dirty="0"/>
              <a:t>(a.k.a. </a:t>
            </a:r>
            <a:r>
              <a:rPr lang="en-US" i="1" dirty="0"/>
              <a:t>Spark Driver</a:t>
            </a:r>
            <a:r>
              <a:rPr lang="en-US" dirty="0"/>
              <a:t>, or simply </a:t>
            </a:r>
            <a:r>
              <a:rPr lang="en-US" i="1" dirty="0"/>
              <a:t>Driver)</a:t>
            </a:r>
          </a:p>
          <a:p>
            <a:pPr lvl="1"/>
            <a:r>
              <a:rPr lang="en-US" dirty="0"/>
              <a:t>Each spark application can only have one driver (entry point of Spark Shell)</a:t>
            </a:r>
          </a:p>
          <a:p>
            <a:pPr lvl="1"/>
            <a:r>
              <a:rPr lang="en-US" dirty="0"/>
              <a:t>Converts user program into tasks</a:t>
            </a:r>
          </a:p>
          <a:p>
            <a:pPr lvl="2"/>
            <a:r>
              <a:rPr lang="en-US" dirty="0"/>
              <a:t>Creates the </a:t>
            </a:r>
            <a:r>
              <a:rPr lang="en-US" b="1" dirty="0" err="1"/>
              <a:t>SparkContext</a:t>
            </a:r>
            <a:r>
              <a:rPr lang="en-US" dirty="0"/>
              <a:t>, i.e., the object that handles communications</a:t>
            </a:r>
          </a:p>
          <a:p>
            <a:pPr lvl="2"/>
            <a:r>
              <a:rPr lang="en-US" dirty="0"/>
              <a:t>Computes the logical </a:t>
            </a:r>
            <a:r>
              <a:rPr lang="en-US" b="1" dirty="0"/>
              <a:t>DAG</a:t>
            </a:r>
            <a:r>
              <a:rPr lang="en-US" dirty="0"/>
              <a:t> of operations and converts it into a physical </a:t>
            </a:r>
            <a:r>
              <a:rPr lang="en-US" b="1" dirty="0"/>
              <a:t>execution plan</a:t>
            </a:r>
            <a:endParaRPr lang="en-US" dirty="0"/>
          </a:p>
          <a:p>
            <a:pPr lvl="1"/>
            <a:r>
              <a:rPr lang="en-US" dirty="0"/>
              <a:t>Schedules tasks on executors</a:t>
            </a:r>
          </a:p>
          <a:p>
            <a:pPr lvl="2"/>
            <a:r>
              <a:rPr lang="en-US" dirty="0"/>
              <a:t>Has a </a:t>
            </a:r>
            <a:r>
              <a:rPr lang="en-US" b="1" dirty="0"/>
              <a:t>complete view </a:t>
            </a:r>
            <a:r>
              <a:rPr lang="en-US" dirty="0"/>
              <a:t>of the available executors and schedules tasks on them</a:t>
            </a:r>
          </a:p>
          <a:p>
            <a:pPr lvl="2"/>
            <a:r>
              <a:rPr lang="en-US" dirty="0"/>
              <a:t>Stores </a:t>
            </a:r>
            <a:r>
              <a:rPr lang="en-US" b="1" dirty="0"/>
              <a:t>metadata</a:t>
            </a:r>
            <a:r>
              <a:rPr lang="en-US" dirty="0"/>
              <a:t> about RDDs and their partitions</a:t>
            </a:r>
          </a:p>
          <a:p>
            <a:pPr lvl="1"/>
            <a:r>
              <a:rPr lang="en-US" dirty="0"/>
              <a:t>Launches a </a:t>
            </a:r>
            <a:r>
              <a:rPr lang="en-US" dirty="0" err="1"/>
              <a:t>webUI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37</a:t>
            </a:fld>
            <a:endParaRPr lang="en-US" dirty="0"/>
          </a:p>
        </p:txBody>
      </p:sp>
      <p:grpSp>
        <p:nvGrpSpPr>
          <p:cNvPr id="6" name="Gruppo 5"/>
          <p:cNvGrpSpPr>
            <a:grpSpLocks noChangeAspect="1"/>
          </p:cNvGrpSpPr>
          <p:nvPr/>
        </p:nvGrpSpPr>
        <p:grpSpPr>
          <a:xfrm>
            <a:off x="2715260" y="4047068"/>
            <a:ext cx="6770453" cy="2117373"/>
            <a:chOff x="2203249" y="2969444"/>
            <a:chExt cx="7855813" cy="2456805"/>
          </a:xfrm>
        </p:grpSpPr>
        <p:sp>
          <p:nvSpPr>
            <p:cNvPr id="7" name="Rettangolo 6"/>
            <p:cNvSpPr/>
            <p:nvPr/>
          </p:nvSpPr>
          <p:spPr>
            <a:xfrm>
              <a:off x="5444142" y="3907582"/>
              <a:ext cx="1786218" cy="4913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Cluster Manager</a:t>
              </a: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2203249" y="3695450"/>
              <a:ext cx="1536515" cy="866751"/>
              <a:chOff x="1621410" y="3646950"/>
              <a:chExt cx="1639858" cy="925047"/>
            </a:xfrm>
          </p:grpSpPr>
          <p:sp>
            <p:nvSpPr>
              <p:cNvPr id="28" name="Rettangolo 27"/>
              <p:cNvSpPr/>
              <p:nvPr/>
            </p:nvSpPr>
            <p:spPr>
              <a:xfrm>
                <a:off x="1621410" y="3646950"/>
                <a:ext cx="1639858" cy="925047"/>
              </a:xfrm>
              <a:prstGeom prst="rect">
                <a:avLst/>
              </a:prstGeom>
              <a:solidFill>
                <a:srgbClr val="E1D713"/>
              </a:solidFill>
              <a:ln>
                <a:solidFill>
                  <a:srgbClr val="CCCC0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>
                    <a:solidFill>
                      <a:schemeClr val="tx2"/>
                    </a:solidFill>
                  </a:rPr>
                  <a:t>Driver</a:t>
                </a:r>
                <a:endParaRPr lang="en-GB" sz="14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" name="Rettangolo 28"/>
              <p:cNvSpPr/>
              <p:nvPr/>
            </p:nvSpPr>
            <p:spPr>
              <a:xfrm>
                <a:off x="1679682" y="4045957"/>
                <a:ext cx="1496721" cy="444006"/>
              </a:xfrm>
              <a:prstGeom prst="rect">
                <a:avLst/>
              </a:prstGeom>
              <a:solidFill>
                <a:srgbClr val="DC8910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 err="1"/>
                  <a:t>SparkContext</a:t>
                </a:r>
                <a:endParaRPr lang="en-GB" sz="1400" dirty="0"/>
              </a:p>
            </p:txBody>
          </p:sp>
        </p:grpSp>
        <p:grpSp>
          <p:nvGrpSpPr>
            <p:cNvPr id="9" name="Gruppo 8"/>
            <p:cNvGrpSpPr/>
            <p:nvPr/>
          </p:nvGrpSpPr>
          <p:grpSpPr>
            <a:xfrm>
              <a:off x="8254939" y="2969444"/>
              <a:ext cx="1751591" cy="813546"/>
              <a:chOff x="8825060" y="2328051"/>
              <a:chExt cx="2232581" cy="1036947"/>
            </a:xfrm>
          </p:grpSpPr>
          <p:sp>
            <p:nvSpPr>
              <p:cNvPr id="25" name="Rettangolo 24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/>
                  <a:t>Executor</a:t>
                </a:r>
                <a:endParaRPr lang="en-GB" sz="1400" dirty="0"/>
              </a:p>
            </p:txBody>
          </p:sp>
          <p:sp>
            <p:nvSpPr>
              <p:cNvPr id="26" name="Rettangolo 25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7" name="Rettangolo 26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  <p:cxnSp>
          <p:nvCxnSpPr>
            <p:cNvPr id="10" name="Connettore 2 9"/>
            <p:cNvCxnSpPr>
              <a:stCxn id="25" idx="2"/>
              <a:endCxn id="22" idx="0"/>
            </p:cNvCxnSpPr>
            <p:nvPr/>
          </p:nvCxnSpPr>
          <p:spPr>
            <a:xfrm flipH="1">
              <a:off x="9130734" y="3782990"/>
              <a:ext cx="1" cy="82971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2 10"/>
            <p:cNvCxnSpPr>
              <a:stCxn id="28" idx="3"/>
              <a:endCxn id="7" idx="1"/>
            </p:cNvCxnSpPr>
            <p:nvPr/>
          </p:nvCxnSpPr>
          <p:spPr>
            <a:xfrm>
              <a:off x="3739764" y="4128826"/>
              <a:ext cx="1704378" cy="24444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2 11"/>
            <p:cNvCxnSpPr>
              <a:stCxn id="7" idx="3"/>
              <a:endCxn id="25" idx="1"/>
            </p:cNvCxnSpPr>
            <p:nvPr/>
          </p:nvCxnSpPr>
          <p:spPr>
            <a:xfrm flipV="1">
              <a:off x="7230360" y="3376217"/>
              <a:ext cx="1024579" cy="77705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2 12"/>
            <p:cNvCxnSpPr>
              <a:stCxn id="7" idx="3"/>
            </p:cNvCxnSpPr>
            <p:nvPr/>
          </p:nvCxnSpPr>
          <p:spPr>
            <a:xfrm>
              <a:off x="7230360" y="4153270"/>
              <a:ext cx="1024579" cy="937123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2 13"/>
            <p:cNvCxnSpPr>
              <a:endCxn id="25" idx="1"/>
            </p:cNvCxnSpPr>
            <p:nvPr/>
          </p:nvCxnSpPr>
          <p:spPr>
            <a:xfrm flipV="1">
              <a:off x="3739764" y="3376217"/>
              <a:ext cx="4515175" cy="32623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2 14"/>
            <p:cNvCxnSpPr/>
            <p:nvPr/>
          </p:nvCxnSpPr>
          <p:spPr>
            <a:xfrm>
              <a:off x="3739764" y="4560043"/>
              <a:ext cx="4515175" cy="53035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sellaDiTesto 15"/>
            <p:cNvSpPr txBox="1"/>
            <p:nvPr/>
          </p:nvSpPr>
          <p:spPr>
            <a:xfrm>
              <a:off x="3882787" y="3802020"/>
              <a:ext cx="1483370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r>
                <a:rPr lang="it-IT" sz="1200" i="1" dirty="0">
                  <a:solidFill>
                    <a:schemeClr val="tx2"/>
                  </a:solidFill>
                </a:rPr>
                <a:t> </a:t>
              </a:r>
              <a:r>
                <a:rPr lang="it-IT" sz="1200" i="1" dirty="0" err="1">
                  <a:solidFill>
                    <a:schemeClr val="tx2"/>
                  </a:solidFill>
                </a:rPr>
                <a:t>request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7" name="CasellaDiTesto 16"/>
            <p:cNvSpPr txBox="1"/>
            <p:nvPr/>
          </p:nvSpPr>
          <p:spPr>
            <a:xfrm>
              <a:off x="4858192" y="324959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8" name="CasellaDiTesto 17"/>
            <p:cNvSpPr txBox="1"/>
            <p:nvPr/>
          </p:nvSpPr>
          <p:spPr>
            <a:xfrm>
              <a:off x="4858192" y="4785135"/>
              <a:ext cx="1266051" cy="3214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tasks</a:t>
              </a:r>
              <a:r>
                <a:rPr lang="it-IT" sz="1200" i="1" dirty="0">
                  <a:solidFill>
                    <a:schemeClr val="tx2"/>
                  </a:solidFill>
                </a:rPr>
                <a:t> and data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19" name="CasellaDiTesto 18"/>
            <p:cNvSpPr txBox="1"/>
            <p:nvPr/>
          </p:nvSpPr>
          <p:spPr>
            <a:xfrm>
              <a:off x="7546303" y="3891659"/>
              <a:ext cx="10421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 err="1">
                  <a:solidFill>
                    <a:schemeClr val="tx2"/>
                  </a:solidFill>
                </a:rPr>
                <a:t>resources</a:t>
              </a:r>
              <a:endParaRPr lang="it-IT" sz="1200" i="1" dirty="0">
                <a:solidFill>
                  <a:schemeClr val="tx2"/>
                </a:solidFill>
              </a:endParaRP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assignment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sp>
          <p:nvSpPr>
            <p:cNvPr id="20" name="CasellaDiTesto 19"/>
            <p:cNvSpPr txBox="1"/>
            <p:nvPr/>
          </p:nvSpPr>
          <p:spPr>
            <a:xfrm>
              <a:off x="9221253" y="3945286"/>
              <a:ext cx="837809" cy="535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i="1" dirty="0">
                  <a:solidFill>
                    <a:schemeClr val="tx2"/>
                  </a:solidFill>
                </a:rPr>
                <a:t>data</a:t>
              </a:r>
            </a:p>
            <a:p>
              <a:r>
                <a:rPr lang="it-IT" sz="1200" i="1" dirty="0" err="1">
                  <a:solidFill>
                    <a:schemeClr val="tx2"/>
                  </a:solidFill>
                </a:rPr>
                <a:t>shuffling</a:t>
              </a:r>
              <a:endParaRPr lang="en-GB" sz="1200" i="1" dirty="0">
                <a:solidFill>
                  <a:schemeClr val="tx2"/>
                </a:solidFill>
              </a:endParaRPr>
            </a:p>
          </p:txBody>
        </p:sp>
        <p:grpSp>
          <p:nvGrpSpPr>
            <p:cNvPr id="21" name="Gruppo 20"/>
            <p:cNvGrpSpPr/>
            <p:nvPr/>
          </p:nvGrpSpPr>
          <p:grpSpPr>
            <a:xfrm>
              <a:off x="8254938" y="4612703"/>
              <a:ext cx="1751591" cy="813546"/>
              <a:chOff x="8825060" y="2328051"/>
              <a:chExt cx="2232581" cy="1036947"/>
            </a:xfrm>
          </p:grpSpPr>
          <p:sp>
            <p:nvSpPr>
              <p:cNvPr id="22" name="Rettangolo 21"/>
              <p:cNvSpPr/>
              <p:nvPr/>
            </p:nvSpPr>
            <p:spPr>
              <a:xfrm>
                <a:off x="8825060" y="2328051"/>
                <a:ext cx="2232581" cy="1036947"/>
              </a:xfrm>
              <a:prstGeom prst="rect">
                <a:avLst/>
              </a:prstGeom>
              <a:solidFill>
                <a:srgbClr val="9DBF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it-IT" sz="1400" dirty="0" err="1"/>
                  <a:t>Executor</a:t>
                </a:r>
                <a:endParaRPr lang="en-GB" sz="1400" dirty="0"/>
              </a:p>
            </p:txBody>
          </p:sp>
          <p:sp>
            <p:nvSpPr>
              <p:cNvPr id="23" name="Rettangolo 22"/>
              <p:cNvSpPr/>
              <p:nvPr/>
            </p:nvSpPr>
            <p:spPr>
              <a:xfrm>
                <a:off x="8905286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  <p:sp>
            <p:nvSpPr>
              <p:cNvPr id="24" name="Rettangolo 23"/>
              <p:cNvSpPr/>
              <p:nvPr/>
            </p:nvSpPr>
            <p:spPr>
              <a:xfrm>
                <a:off x="9980684" y="2818614"/>
                <a:ext cx="995172" cy="419651"/>
              </a:xfrm>
              <a:prstGeom prst="rect">
                <a:avLst/>
              </a:prstGeom>
              <a:solidFill>
                <a:srgbClr val="689D9B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Task</a:t>
                </a:r>
                <a:endParaRPr lang="en-GB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39188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FAE5D-CCB9-403B-BD5E-DD44A2125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 action!</a:t>
            </a:r>
            <a:endParaRPr lang="en-US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5B9D809A-A4D1-4573-BAF8-64788355972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62928974"/>
              </p:ext>
            </p:extLst>
          </p:nvPr>
        </p:nvGraphicFramePr>
        <p:xfrm>
          <a:off x="838199" y="1825625"/>
          <a:ext cx="558635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A3859D-E73D-4144-A147-53181163CE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17F85B-7161-41CE-94F9-A121D87E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it-IT"/>
              <a:t>Matteo Francia – University of Bologna</a:t>
            </a:r>
            <a:endParaRPr lang="it-I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36BDB-38A9-494E-82D8-EB9FECA39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6F1BA-2510-46FC-9346-AB1F3CA1593B}" type="slidenum">
              <a:rPr lang="it-IT" smtClean="0"/>
              <a:t>38</a:t>
            </a:fld>
            <a:endParaRPr lang="it-IT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0ACFC2-1592-473D-83B3-9660EBAD588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DFA90A-3502-46E0-8BBD-D041150E51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79799" y="5335178"/>
            <a:ext cx="2523036" cy="145161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8211AE7-5EEF-4DFD-9A67-E11A47EBFEDF}"/>
              </a:ext>
            </a:extLst>
          </p:cNvPr>
          <p:cNvSpPr/>
          <p:nvPr/>
        </p:nvSpPr>
        <p:spPr>
          <a:xfrm>
            <a:off x="7943965" y="5106578"/>
            <a:ext cx="457200" cy="457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endParaRPr lang="en-US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8DA70C-3A6B-4816-B6EA-23DEC6F5A301}"/>
              </a:ext>
            </a:extLst>
          </p:cNvPr>
          <p:cNvSpPr/>
          <p:nvPr/>
        </p:nvSpPr>
        <p:spPr>
          <a:xfrm>
            <a:off x="8281851" y="6406956"/>
            <a:ext cx="1166949" cy="3160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70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ko-KR" noProof="0" dirty="0"/>
              <a:t>The </a:t>
            </a:r>
            <a:r>
              <a:rPr lang="it-IT" altLang="ko-KR" noProof="0" dirty="0" err="1"/>
              <a:t>four</a:t>
            </a:r>
            <a:r>
              <a:rPr lang="it-IT" altLang="ko-KR" noProof="0" dirty="0"/>
              <a:t> "V's" of Big Data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1B80-7C79-41F7-9946-37F518A5652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6" name="Picture 2" descr="http://www.ibmbigdatahub.com/sites/default/files/infographic_file/4-Vs-of-big-data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"/>
          <a:stretch/>
        </p:blipFill>
        <p:spPr bwMode="auto">
          <a:xfrm>
            <a:off x="2445174" y="1769531"/>
            <a:ext cx="7347373" cy="446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3750734" y="6105554"/>
            <a:ext cx="50321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http://www.ibmbigdatahub.com/sites/default/files/infographic_file/4-Vs-of-big-data.jpg</a:t>
            </a:r>
            <a:endParaRPr 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90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up vs scale out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was a false notion that spread through the IT community that </a:t>
            </a:r>
            <a:r>
              <a:rPr lang="en-US" i="1" dirty="0"/>
              <a:t>bigger is always better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08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A5CAFA-A7DA-4F1C-A14F-B0133D5B2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do we process Big Data?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7501F0-1DB3-4371-902C-23D890233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499"/>
            <a:ext cx="10515600" cy="4351338"/>
          </a:xfrm>
        </p:spPr>
        <p:txBody>
          <a:bodyPr/>
          <a:lstStyle/>
          <a:p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issues</a:t>
            </a:r>
            <a:endParaRPr lang="it-IT" dirty="0"/>
          </a:p>
          <a:p>
            <a:pPr lvl="1"/>
            <a:r>
              <a:rPr lang="it-IT" dirty="0" err="1"/>
              <a:t>Where</a:t>
            </a:r>
            <a:r>
              <a:rPr lang="it-IT" dirty="0"/>
              <a:t> do </a:t>
            </a:r>
            <a:r>
              <a:rPr lang="it-IT" dirty="0" err="1"/>
              <a:t>we</a:t>
            </a:r>
            <a:r>
              <a:rPr lang="it-IT" dirty="0"/>
              <a:t> store the data?</a:t>
            </a:r>
          </a:p>
          <a:p>
            <a:pPr lvl="1"/>
            <a:r>
              <a:rPr lang="it-IT" dirty="0"/>
              <a:t>How do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?</a:t>
            </a:r>
          </a:p>
          <a:p>
            <a:r>
              <a:rPr lang="it-IT" dirty="0"/>
              <a:t>Big Data </a:t>
            </a:r>
            <a:r>
              <a:rPr lang="it-IT" dirty="0" err="1"/>
              <a:t>greatly</a:t>
            </a:r>
            <a:r>
              <a:rPr lang="it-IT" dirty="0"/>
              <a:t> </a:t>
            </a:r>
            <a:r>
              <a:rPr lang="it-IT" dirty="0" err="1"/>
              <a:t>exceeds</a:t>
            </a:r>
            <a:r>
              <a:rPr lang="it-IT" dirty="0"/>
              <a:t> the size of the </a:t>
            </a:r>
            <a:r>
              <a:rPr lang="it-IT" dirty="0" err="1"/>
              <a:t>typical</a:t>
            </a:r>
            <a:r>
              <a:rPr lang="it-IT" dirty="0"/>
              <a:t> drives</a:t>
            </a:r>
          </a:p>
          <a:p>
            <a:pPr lvl="1"/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a big drive </a:t>
            </a:r>
            <a:r>
              <a:rPr lang="it-IT" dirty="0" err="1"/>
              <a:t>existed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would</a:t>
            </a:r>
            <a:r>
              <a:rPr lang="it-IT" dirty="0"/>
              <a:t> be </a:t>
            </a:r>
            <a:r>
              <a:rPr lang="it-IT" dirty="0" err="1"/>
              <a:t>too</a:t>
            </a:r>
            <a:r>
              <a:rPr lang="it-IT" dirty="0"/>
              <a:t> slow (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least</a:t>
            </a:r>
            <a:r>
              <a:rPr lang="it-IT" dirty="0"/>
              <a:t> for </a:t>
            </a:r>
            <a:r>
              <a:rPr lang="it-IT" dirty="0" err="1"/>
              <a:t>now</a:t>
            </a:r>
            <a:r>
              <a:rPr lang="it-IT" dirty="0"/>
              <a:t>)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0B1F9E-0FB5-4857-8E8B-4B4CC8B05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4"/>
            <a:ext cx="2743200" cy="365125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Segnaposto contenuto 5">
            <a:extLst>
              <a:ext uri="{FF2B5EF4-FFF2-40B4-BE49-F238E27FC236}">
                <a16:creationId xmlns:a16="http://schemas.microsoft.com/office/drawing/2014/main" id="{3E10227D-1D8A-4A73-9B27-F2021AE15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767" y="4170313"/>
            <a:ext cx="1625881" cy="89194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912811B-DD12-4AE6-BF32-EDDC94978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837" y="3915814"/>
            <a:ext cx="1887292" cy="140093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B10B011-EA64-4924-B21E-4E8CFDE58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3059" y="3915815"/>
            <a:ext cx="1958779" cy="14009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6CCFC92-6B21-4541-A49B-A6A3EE1D14AD}"/>
              </a:ext>
            </a:extLst>
          </p:cNvPr>
          <p:cNvSpPr txBox="1"/>
          <p:nvPr/>
        </p:nvSpPr>
        <p:spPr>
          <a:xfrm>
            <a:off x="3320863" y="5247976"/>
            <a:ext cx="1670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Year:	1990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Size:	1.3 GB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Speed:	4,4 MB/s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F0896BB-3DFF-429B-868B-FA6066652CD2}"/>
              </a:ext>
            </a:extLst>
          </p:cNvPr>
          <p:cNvSpPr txBox="1"/>
          <p:nvPr/>
        </p:nvSpPr>
        <p:spPr>
          <a:xfrm>
            <a:off x="5527827" y="5247976"/>
            <a:ext cx="1710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Year:	2014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Size:	1 TB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Speed:	100 MB/s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7FF10A-D359-4912-8690-15523C715D42}"/>
              </a:ext>
            </a:extLst>
          </p:cNvPr>
          <p:cNvSpPr txBox="1"/>
          <p:nvPr/>
        </p:nvSpPr>
        <p:spPr>
          <a:xfrm>
            <a:off x="7604086" y="5247975"/>
            <a:ext cx="1710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Year:	2015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Size:	1 TB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Speed:	600 MB/s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D9C8959-FCE7-4F97-8232-5560FFB09F06}"/>
              </a:ext>
            </a:extLst>
          </p:cNvPr>
          <p:cNvSpPr txBox="1"/>
          <p:nvPr/>
        </p:nvSpPr>
        <p:spPr>
          <a:xfrm>
            <a:off x="3396556" y="5843218"/>
            <a:ext cx="1115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 minutes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F4FE88B-F67B-4863-B753-9D0E52A9C851}"/>
              </a:ext>
            </a:extLst>
          </p:cNvPr>
          <p:cNvSpPr txBox="1"/>
          <p:nvPr/>
        </p:nvSpPr>
        <p:spPr>
          <a:xfrm>
            <a:off x="7621269" y="5843218"/>
            <a:ext cx="1232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30 minutes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5B6FD19-3123-4F08-AF95-168CFFB9904A}"/>
              </a:ext>
            </a:extLst>
          </p:cNvPr>
          <p:cNvSpPr txBox="1"/>
          <p:nvPr/>
        </p:nvSpPr>
        <p:spPr>
          <a:xfrm>
            <a:off x="5738107" y="5843218"/>
            <a:ext cx="886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 hours</a:t>
            </a:r>
          </a:p>
        </p:txBody>
      </p:sp>
    </p:spTree>
    <p:extLst>
      <p:ext uri="{BB962C8B-B14F-4D97-AF65-F5344CB8AC3E}">
        <p14:creationId xmlns:p14="http://schemas.microsoft.com/office/powerpoint/2010/main" val="1956278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up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more processors and RAM, buying expensive and robust server</a:t>
            </a:r>
          </a:p>
          <a:p>
            <a:r>
              <a:rPr lang="en-US" dirty="0"/>
              <a:t>Pros</a:t>
            </a:r>
          </a:p>
          <a:p>
            <a:pPr lvl="1"/>
            <a:r>
              <a:rPr lang="en-US" dirty="0"/>
              <a:t>Less power consumption than running multiple servers</a:t>
            </a:r>
          </a:p>
          <a:p>
            <a:pPr lvl="1"/>
            <a:r>
              <a:rPr lang="en-US" dirty="0"/>
              <a:t>Cooling costs are less than scaling horizontally</a:t>
            </a:r>
          </a:p>
          <a:p>
            <a:pPr lvl="1"/>
            <a:r>
              <a:rPr lang="en-US" dirty="0"/>
              <a:t>Generally less challenging to implement</a:t>
            </a:r>
          </a:p>
          <a:p>
            <a:pPr lvl="1"/>
            <a:r>
              <a:rPr lang="en-US" dirty="0"/>
              <a:t>Less licensing costs</a:t>
            </a:r>
          </a:p>
          <a:p>
            <a:pPr lvl="1"/>
            <a:r>
              <a:rPr lang="en-US" dirty="0"/>
              <a:t>Less </a:t>
            </a:r>
            <a:r>
              <a:rPr lang="it-IT" dirty="0"/>
              <a:t>networking </a:t>
            </a:r>
            <a:r>
              <a:rPr lang="en-US" dirty="0"/>
              <a:t>equipment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PRICE</a:t>
            </a:r>
          </a:p>
          <a:p>
            <a:pPr lvl="1"/>
            <a:r>
              <a:rPr lang="en-US" dirty="0"/>
              <a:t>Greater risk of hardware failure causing bigger outages</a:t>
            </a:r>
          </a:p>
          <a:p>
            <a:pPr lvl="1"/>
            <a:r>
              <a:rPr lang="en-US" dirty="0"/>
              <a:t>Generally severe vendor lock-in </a:t>
            </a:r>
          </a:p>
          <a:p>
            <a:pPr lvl="1"/>
            <a:r>
              <a:rPr lang="en-US" dirty="0"/>
              <a:t>Not long-term: limited upgradeability in the future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57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out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more servers with less processors and RAM </a:t>
            </a:r>
          </a:p>
          <a:p>
            <a:r>
              <a:rPr lang="en-US" dirty="0"/>
              <a:t>Pros</a:t>
            </a:r>
          </a:p>
          <a:p>
            <a:pPr lvl="1"/>
            <a:r>
              <a:rPr lang="en-US" dirty="0"/>
              <a:t>Much cheaper than scaling vertically</a:t>
            </a:r>
          </a:p>
          <a:p>
            <a:pPr lvl="1"/>
            <a:r>
              <a:rPr lang="en-US" dirty="0"/>
              <a:t>New technologies simplify fault-tolerance and systems monitoring</a:t>
            </a:r>
          </a:p>
          <a:p>
            <a:pPr lvl="1"/>
            <a:r>
              <a:rPr lang="en-US" dirty="0"/>
              <a:t>Easy to upgrade</a:t>
            </a:r>
          </a:p>
          <a:p>
            <a:pPr lvl="1"/>
            <a:r>
              <a:rPr lang="en-US" dirty="0"/>
              <a:t>Usually cheaper </a:t>
            </a:r>
          </a:p>
          <a:p>
            <a:pPr lvl="1"/>
            <a:r>
              <a:rPr lang="en-US" dirty="0"/>
              <a:t>Can literally scale infinitely</a:t>
            </a:r>
            <a:endParaRPr lang="en-US" i="1" dirty="0"/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More </a:t>
            </a:r>
            <a:r>
              <a:rPr lang="en-US" dirty="0">
                <a:solidFill>
                  <a:srgbClr val="FF0000"/>
                </a:solidFill>
              </a:rPr>
              <a:t>licensing</a:t>
            </a:r>
            <a:r>
              <a:rPr lang="en-US" dirty="0"/>
              <a:t> fees</a:t>
            </a:r>
          </a:p>
          <a:p>
            <a:pPr lvl="1"/>
            <a:r>
              <a:rPr lang="en-US" dirty="0"/>
              <a:t>Bigger footprint in the Data Center</a:t>
            </a:r>
          </a:p>
          <a:p>
            <a:pPr lvl="1"/>
            <a:r>
              <a:rPr lang="en-US" dirty="0"/>
              <a:t>Higher utility cost (electricity and cooling)</a:t>
            </a:r>
          </a:p>
          <a:p>
            <a:pPr lvl="1"/>
            <a:r>
              <a:rPr lang="en-US" dirty="0"/>
              <a:t>Possible need for more networking equipment (switches/routers)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42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Commodity hardware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not tied to expensive, proprietary offerings from a single vendor</a:t>
            </a:r>
          </a:p>
          <a:p>
            <a:r>
              <a:rPr lang="en-US" dirty="0"/>
              <a:t>You can choose standardized, commonly available hardware from a large range of vendors to build your cluster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Commodity ≠ Low-end!</a:t>
            </a:r>
          </a:p>
          <a:p>
            <a:pPr lvl="1"/>
            <a:r>
              <a:rPr lang="en-US" dirty="0"/>
              <a:t>Cheap components with high failure rate </a:t>
            </a:r>
            <a:br>
              <a:rPr lang="en-US" dirty="0"/>
            </a:br>
            <a:r>
              <a:rPr lang="en-US" dirty="0"/>
              <a:t>can be a false economy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376" y="4265507"/>
            <a:ext cx="3099385" cy="17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379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23048</TotalTime>
  <Words>3217</Words>
  <Application>Microsoft Office PowerPoint</Application>
  <PresentationFormat>Widescreen</PresentationFormat>
  <Paragraphs>535</Paragraphs>
  <Slides>38</Slides>
  <Notes>17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6" baseType="lpstr">
      <vt:lpstr>Arial</vt:lpstr>
      <vt:lpstr>Calibri</vt:lpstr>
      <vt:lpstr>Calibri Light</vt:lpstr>
      <vt:lpstr>Consolas</vt:lpstr>
      <vt:lpstr>CourierPrime</vt:lpstr>
      <vt:lpstr>Helvetica</vt:lpstr>
      <vt:lpstr>Wingdings</vt:lpstr>
      <vt:lpstr>Tema di Office</vt:lpstr>
      <vt:lpstr>Big Data</vt:lpstr>
      <vt:lpstr>A definition for Big Data</vt:lpstr>
      <vt:lpstr>When does data become "Big"?</vt:lpstr>
      <vt:lpstr>The four "V's" of Big Data</vt:lpstr>
      <vt:lpstr>Scale up vs scale out</vt:lpstr>
      <vt:lpstr>How do we process Big Data?</vt:lpstr>
      <vt:lpstr>Scale up</vt:lpstr>
      <vt:lpstr>Scale out</vt:lpstr>
      <vt:lpstr>Commodity hardware</vt:lpstr>
      <vt:lpstr>The answer: cluster computing</vt:lpstr>
      <vt:lpstr>Cluster computing</vt:lpstr>
      <vt:lpstr>Cluster Computing Architecture</vt:lpstr>
      <vt:lpstr>Distributed computing: an old idea</vt:lpstr>
      <vt:lpstr>Parallelization Challenges</vt:lpstr>
      <vt:lpstr>Risks?</vt:lpstr>
      <vt:lpstr>But...</vt:lpstr>
      <vt:lpstr>What is the solution?</vt:lpstr>
      <vt:lpstr>Disambiguation of MapReduce</vt:lpstr>
      <vt:lpstr>Limitations of Map Reduce</vt:lpstr>
      <vt:lpstr>Limitations of Map Reduce</vt:lpstr>
      <vt:lpstr>Spark</vt:lpstr>
      <vt:lpstr>What does Spark offer?</vt:lpstr>
      <vt:lpstr>Spark pillars</vt:lpstr>
      <vt:lpstr>RDD</vt:lpstr>
      <vt:lpstr>RDD operations</vt:lpstr>
      <vt:lpstr>RDD operations</vt:lpstr>
      <vt:lpstr>DAG</vt:lpstr>
      <vt:lpstr>Application decomposition</vt:lpstr>
      <vt:lpstr>DAG example</vt:lpstr>
      <vt:lpstr>DAG example</vt:lpstr>
      <vt:lpstr>DAG example</vt:lpstr>
      <vt:lpstr>DAG example</vt:lpstr>
      <vt:lpstr>DAG example</vt:lpstr>
      <vt:lpstr>Conceptual representation</vt:lpstr>
      <vt:lpstr>Spark architecture</vt:lpstr>
      <vt:lpstr>Spark architecture</vt:lpstr>
      <vt:lpstr>Spark architecture</vt:lpstr>
      <vt:lpstr>In action!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Business Intelligence</dc:title>
  <dc:creator>Matteo Francia</dc:creator>
  <cp:lastModifiedBy>Matteo Francia</cp:lastModifiedBy>
  <cp:revision>1159</cp:revision>
  <dcterms:created xsi:type="dcterms:W3CDTF">2019-03-06T18:10:20Z</dcterms:created>
  <dcterms:modified xsi:type="dcterms:W3CDTF">2021-07-12T18:57:57Z</dcterms:modified>
</cp:coreProperties>
</file>

<file path=docProps/thumbnail.jpeg>
</file>